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92240" y="-1188720"/>
            <a:ext cx="4206240" cy="4206240"/>
          </a:xfrm>
          <a:prstGeom prst="ellipse">
            <a:avLst/>
          </a:prstGeom>
          <a:solidFill>
            <a:srgbClr val="003366">
              <a:alpha val="40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32320" y="-548640"/>
            <a:ext cx="2743200" cy="2743200"/>
          </a:xfrm>
          <a:prstGeom prst="ellipse">
            <a:avLst/>
          </a:prstGeom>
          <a:solidFill>
            <a:srgbClr val="002D55">
              <a:alpha val="3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0" y="3383280"/>
            <a:ext cx="1371600" cy="1737360"/>
          </a:xfrm>
          <a:prstGeom prst="rect">
            <a:avLst/>
          </a:prstGeom>
          <a:solidFill>
            <a:srgbClr val="336699">
              <a:alpha val="25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0" y="3931920"/>
            <a:ext cx="731520" cy="1188720"/>
          </a:xfrm>
          <a:prstGeom prst="rect">
            <a:avLst/>
          </a:prstGeom>
          <a:solidFill>
            <a:srgbClr val="FF6600">
              <a:alpha val="30000"/>
            </a:srgbClr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" y="96012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320040" y="1783080"/>
            <a:ext cx="6858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Risk</a:t>
            </a:r>
            <a:endParaRPr lang="en-US" sz="5200" dirty="0"/>
          </a:p>
        </p:txBody>
      </p:sp>
      <p:sp>
        <p:nvSpPr>
          <p:cNvPr id="10" name="Shape 8"/>
          <p:cNvSpPr/>
          <p:nvPr/>
        </p:nvSpPr>
        <p:spPr>
          <a:xfrm>
            <a:off x="320040" y="2706624"/>
            <a:ext cx="4114800" cy="3657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2852928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Structure, clarity, and confidence.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decision rights, manage risk, and keep transformation on course.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" y="3621024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" y="359359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Template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" y="3886200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3858768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 One-Pager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4151376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" y="4123944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 Initiative Status Report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4416552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" y="438912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Operating Procedure (SOP)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" y="49651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Dark Version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 STATUS REPORT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30-Day Action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needed from leadership, blockers, and the next 30-day sprint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Status Report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706624" cy="3364992"/>
          </a:xfrm>
          <a:prstGeom prst="rect">
            <a:avLst/>
          </a:prstGeom>
          <a:solidFill>
            <a:srgbClr val="002D55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706624" cy="42062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1389888"/>
            <a:ext cx="252374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Needed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11480" y="1865376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11480" y="1865376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1208" y="1901952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contingency budget for ERP migration (Owner: CFO — by Fri)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11480" y="2432304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1480" y="2432304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1208" y="2468880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resource for Customer Portal MVP (Owner: CxO — by EOW)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11480" y="2999232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11480" y="2999232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21208" y="3035808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Escalate Compliance Uplift to Tier 1 — GDPR audit at risk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411480" y="3566160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11480" y="3566160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21208" y="3602736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Wave 2 training schedule with HR (Owner: T. Nguyen — wk 9)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411480" y="4133088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11480" y="4133088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21208" y="4169664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off O2C pilot scope extension (Owner: Steering Comm. — wk 8)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3291840" y="1389888"/>
            <a:ext cx="2706624" cy="3364992"/>
          </a:xfrm>
          <a:prstGeom prst="rect">
            <a:avLst/>
          </a:prstGeom>
          <a:solidFill>
            <a:srgbClr val="002D55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291840" y="1389888"/>
            <a:ext cx="2706624" cy="42062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383280" y="1389888"/>
            <a:ext cx="252374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Blockers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3383280" y="1865376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383280" y="1865376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493008" y="1901952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ERP: data quality issues slowing migration — QA sprint needed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3383280" y="2432304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383280" y="2432304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493008" y="2468880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Compliance: GDPR audit not started — legal escalation raised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3383280" y="2999232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383280" y="2999232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493008" y="3035808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Portal: vendor 2 weeks behind — interim resource requested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3383280" y="3566160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383280" y="3566160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493008" y="3602736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Automation: change resistance signals in Ops floor — CM intervention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3383280" y="4133088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383280" y="4133088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493008" y="4169664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Upskilling: room availability conflict for Wave 2 — reschedule needed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6263640" y="1389888"/>
            <a:ext cx="2706624" cy="3364992"/>
          </a:xfrm>
          <a:prstGeom prst="rect">
            <a:avLst/>
          </a:prstGeom>
          <a:solidFill>
            <a:srgbClr val="002D55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6263640" y="1389888"/>
            <a:ext cx="2706624" cy="42062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355080" y="1389888"/>
            <a:ext cx="252374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30-Day Focus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6355080" y="1865376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355080" y="1865376"/>
            <a:ext cx="54864" cy="5120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464808" y="1901952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O2C: go-live pilot in region 1 — week 8 target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6355080" y="2432304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355080" y="2432304"/>
            <a:ext cx="54864" cy="5120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64808" y="2468880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ERP: complete data cleansing; QA sign-off by week 6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6355080" y="2999232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355080" y="2999232"/>
            <a:ext cx="54864" cy="5120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464808" y="3035808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Automation: UAT sign-off and user training pack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6355080" y="3566160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6355080" y="3566160"/>
            <a:ext cx="54864" cy="5120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64808" y="3602736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Compliance: mobilise legal; complete GDPR audit — priority red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6355080" y="4133088"/>
            <a:ext cx="2523744" cy="51206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6355080" y="4133088"/>
            <a:ext cx="54864" cy="5120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464808" y="4169664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Portal: finalise UX revisions; re-baseline vendor timeline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OPERATING PROCEDURE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— Process One-Pager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 instructions, exception handling, and version control in one view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SOP Template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329184"/>
          </a:xfrm>
          <a:prstGeom prst="rect">
            <a:avLst/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Name: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411480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Processing — Accounts Payable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2093976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2093976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Ops Lead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3776472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3776472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received from vendor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5458968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Version: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5458968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v1.2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41464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Date: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7141464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__/__/____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320040" y="1792224"/>
            <a:ext cx="4114800" cy="6629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20040" y="1792224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1792224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85800" y="188366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Invoice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85800" y="2139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receipt in AP system — date-stamp and assign reference number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709160" y="1792224"/>
            <a:ext cx="4114800" cy="6629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09160" y="1792224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09160" y="1792224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74920" y="188366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PO Match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074920" y="2139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3-way match: PO number, goods receipt, and invoice amount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20040" y="2491740"/>
            <a:ext cx="4114800" cy="6629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0040" y="2491740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0040" y="2491740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85800" y="25831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Routing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85800" y="2839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to budget owner for sign-off if amount &gt; €5,000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709160" y="2491740"/>
            <a:ext cx="4114800" cy="6629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709160" y="2491740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09160" y="2491740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5074920" y="25831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 &amp; Entry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5074920" y="2839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cost centre, GL code, and payment terms in ERP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320040" y="3191256"/>
            <a:ext cx="4114800" cy="6629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20040" y="3191256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0040" y="3191256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685800" y="3282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Run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85800" y="353872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process on agreed schedule (Tues/Thurs) — export to bank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709160" y="3191256"/>
            <a:ext cx="4114800" cy="6629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709160" y="3191256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09160" y="3191256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5074920" y="3282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Exception Handling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5074920" y="353872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 mismatches — hold payment, notify vendor, document reason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320040" y="3890772"/>
            <a:ext cx="4114800" cy="6629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20040" y="3890772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20040" y="3890772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685800" y="3982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Reconciliation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685800" y="423824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Monthly: reconcile AP ledger to bank statement — clear all holds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709160" y="3890772"/>
            <a:ext cx="4114800" cy="6629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4709160" y="3890772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709160" y="3890772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5074920" y="3982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Archive &amp; Audit Trail</a:t>
            </a:r>
            <a:endParaRPr lang="en-US" sz="1100" dirty="0"/>
          </a:p>
        </p:txBody>
      </p:sp>
      <p:sp>
        <p:nvSpPr>
          <p:cNvPr id="60" name="Text 58"/>
          <p:cNvSpPr/>
          <p:nvPr/>
        </p:nvSpPr>
        <p:spPr>
          <a:xfrm>
            <a:off x="5074920" y="423824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original invoice + approval trail for 7 years (GDPR/tax)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20040" y="4645152"/>
            <a:ext cx="8503920" cy="219456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57200" y="4654296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Tools: ERP (SAP / D365)  ·  AP portal  ·  Bank payment module  |  Exception: If no PO exists → raise purchase req. before approval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OPERATING PROCEDURE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— Swimlane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performs each step — cross-functional handoffs at a glance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SOP Template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554480" cy="329184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554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874520" y="1389888"/>
            <a:ext cx="902970" cy="329184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7452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777490" y="1389888"/>
            <a:ext cx="902970" cy="329184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7749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680460" y="1389888"/>
            <a:ext cx="902970" cy="329184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8046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83430" y="1389888"/>
            <a:ext cx="902970" cy="329184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8343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486400" y="1389888"/>
            <a:ext cx="902970" cy="329184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389370" y="1389888"/>
            <a:ext cx="902970" cy="329184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38937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7292340" y="1389888"/>
            <a:ext cx="902970" cy="329184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29234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8195310" y="1389888"/>
            <a:ext cx="902970" cy="329184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19531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20040" y="1755648"/>
            <a:ext cx="1554480" cy="874395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20040" y="1755648"/>
            <a:ext cx="1554480" cy="8743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 Clerk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1874520" y="1755648"/>
            <a:ext cx="902970" cy="874395"/>
          </a:xfrm>
          <a:prstGeom prst="rect">
            <a:avLst/>
          </a:prstGeom>
          <a:solidFill>
            <a:srgbClr val="336699">
              <a:alpha val="9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143125" y="2009965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143125" y="2009965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911096" y="235572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Invoice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2777490" y="175564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680460" y="1755648"/>
            <a:ext cx="902970" cy="874395"/>
          </a:xfrm>
          <a:prstGeom prst="rect">
            <a:avLst/>
          </a:prstGeom>
          <a:solidFill>
            <a:srgbClr val="336699">
              <a:alpha val="9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949065" y="2009965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949065" y="2009965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3717036" y="235572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for Approval</a:t>
            </a:r>
            <a:endParaRPr lang="en-US" sz="650" dirty="0"/>
          </a:p>
        </p:txBody>
      </p:sp>
      <p:sp>
        <p:nvSpPr>
          <p:cNvPr id="39" name="Shape 37"/>
          <p:cNvSpPr/>
          <p:nvPr/>
        </p:nvSpPr>
        <p:spPr>
          <a:xfrm>
            <a:off x="4583430" y="175564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486400" y="1755648"/>
            <a:ext cx="902970" cy="874395"/>
          </a:xfrm>
          <a:prstGeom prst="rect">
            <a:avLst/>
          </a:prstGeom>
          <a:solidFill>
            <a:srgbClr val="336699">
              <a:alpha val="9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5755005" y="2009965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755005" y="2009965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5522976" y="235572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&amp; Post to ERP</a:t>
            </a:r>
            <a:endParaRPr lang="en-US" sz="650" dirty="0"/>
          </a:p>
        </p:txBody>
      </p:sp>
      <p:sp>
        <p:nvSpPr>
          <p:cNvPr id="44" name="Shape 42"/>
          <p:cNvSpPr/>
          <p:nvPr/>
        </p:nvSpPr>
        <p:spPr>
          <a:xfrm>
            <a:off x="6389370" y="175564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292340" y="175564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195310" y="1755648"/>
            <a:ext cx="902970" cy="874395"/>
          </a:xfrm>
          <a:prstGeom prst="rect">
            <a:avLst/>
          </a:prstGeom>
          <a:solidFill>
            <a:srgbClr val="336699">
              <a:alpha val="9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463915" y="2009965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463915" y="2009965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8231886" y="235572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Archive &amp; Audit</a:t>
            </a:r>
            <a:endParaRPr lang="en-US" sz="650" dirty="0"/>
          </a:p>
        </p:txBody>
      </p:sp>
      <p:sp>
        <p:nvSpPr>
          <p:cNvPr id="50" name="Shape 48"/>
          <p:cNvSpPr/>
          <p:nvPr/>
        </p:nvSpPr>
        <p:spPr>
          <a:xfrm>
            <a:off x="320040" y="2630043"/>
            <a:ext cx="1554480" cy="874395"/>
          </a:xfrm>
          <a:prstGeom prst="rect">
            <a:avLst/>
          </a:prstGeom>
          <a:solidFill>
            <a:srgbClr val="FF6600">
              <a:alpha val="8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20040" y="2630043"/>
            <a:ext cx="1554480" cy="8743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Owner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1874520" y="263004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2777490" y="263004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680460" y="263004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4583430" y="2630043"/>
            <a:ext cx="902970" cy="874395"/>
          </a:xfrm>
          <a:prstGeom prst="rect">
            <a:avLst/>
          </a:prstGeom>
          <a:solidFill>
            <a:srgbClr val="FF6600">
              <a:alpha val="9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852035" y="2884360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852035" y="28843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4620006" y="3230118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Owner Approves</a:t>
            </a:r>
            <a:endParaRPr lang="en-US" sz="650" dirty="0"/>
          </a:p>
        </p:txBody>
      </p:sp>
      <p:sp>
        <p:nvSpPr>
          <p:cNvPr id="59" name="Shape 57"/>
          <p:cNvSpPr/>
          <p:nvPr/>
        </p:nvSpPr>
        <p:spPr>
          <a:xfrm>
            <a:off x="5486400" y="263004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389370" y="263004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7292340" y="263004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195310" y="263004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320040" y="3504438"/>
            <a:ext cx="1554480" cy="874395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20040" y="3504438"/>
            <a:ext cx="1554480" cy="8743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Mgr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1874520" y="350443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2777490" y="350443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680460" y="350443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4583430" y="350443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486400" y="350443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389370" y="350443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7292340" y="3504438"/>
            <a:ext cx="902970" cy="874395"/>
          </a:xfrm>
          <a:prstGeom prst="rect">
            <a:avLst/>
          </a:prstGeom>
          <a:solidFill>
            <a:srgbClr val="6699CC">
              <a:alpha val="9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7560945" y="3758756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7560945" y="37587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74" name="Text 72"/>
          <p:cNvSpPr/>
          <p:nvPr/>
        </p:nvSpPr>
        <p:spPr>
          <a:xfrm>
            <a:off x="7328916" y="410451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Reconciliation</a:t>
            </a:r>
            <a:endParaRPr lang="en-US" sz="650" dirty="0"/>
          </a:p>
        </p:txBody>
      </p:sp>
      <p:sp>
        <p:nvSpPr>
          <p:cNvPr id="75" name="Shape 73"/>
          <p:cNvSpPr/>
          <p:nvPr/>
        </p:nvSpPr>
        <p:spPr>
          <a:xfrm>
            <a:off x="8195310" y="3504438"/>
            <a:ext cx="902970" cy="874395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320040" y="4378833"/>
            <a:ext cx="1554480" cy="874395"/>
          </a:xfrm>
          <a:prstGeom prst="rect">
            <a:avLst/>
          </a:prstGeom>
          <a:solidFill>
            <a:srgbClr val="99B8D9">
              <a:alpha val="8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20040" y="4378833"/>
            <a:ext cx="1554480" cy="8743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/ ERP System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1874520" y="437883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2777490" y="4378833"/>
            <a:ext cx="902970" cy="874395"/>
          </a:xfrm>
          <a:prstGeom prst="rect">
            <a:avLst/>
          </a:prstGeom>
          <a:solidFill>
            <a:srgbClr val="99B8D9">
              <a:alpha val="9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3046095" y="4633151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046095" y="4633151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82" name="Text 80"/>
          <p:cNvSpPr/>
          <p:nvPr/>
        </p:nvSpPr>
        <p:spPr>
          <a:xfrm>
            <a:off x="2814066" y="4978908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Match Check</a:t>
            </a:r>
            <a:endParaRPr lang="en-US" sz="650" dirty="0"/>
          </a:p>
        </p:txBody>
      </p:sp>
      <p:sp>
        <p:nvSpPr>
          <p:cNvPr id="83" name="Shape 81"/>
          <p:cNvSpPr/>
          <p:nvPr/>
        </p:nvSpPr>
        <p:spPr>
          <a:xfrm>
            <a:off x="3680460" y="437883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4583430" y="437883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5486400" y="437883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6389370" y="4378833"/>
            <a:ext cx="902970" cy="874395"/>
          </a:xfrm>
          <a:prstGeom prst="rect">
            <a:avLst/>
          </a:prstGeom>
          <a:solidFill>
            <a:srgbClr val="99B8D9">
              <a:alpha val="9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6657975" y="4633151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6657975" y="4633151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89" name="Text 87"/>
          <p:cNvSpPr/>
          <p:nvPr/>
        </p:nvSpPr>
        <p:spPr>
          <a:xfrm>
            <a:off x="6425946" y="4978908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Payment Run</a:t>
            </a:r>
            <a:endParaRPr lang="en-US" sz="650" dirty="0"/>
          </a:p>
        </p:txBody>
      </p:sp>
      <p:sp>
        <p:nvSpPr>
          <p:cNvPr id="90" name="Shape 88"/>
          <p:cNvSpPr/>
          <p:nvPr/>
        </p:nvSpPr>
        <p:spPr>
          <a:xfrm>
            <a:off x="7292340" y="437883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195310" y="4378833"/>
            <a:ext cx="902970" cy="874395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OPERATING PROCEDURE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— Blank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your process: trigger, steps, exceptions, tools, and version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SOP Template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329184"/>
          </a:xfrm>
          <a:prstGeom prst="rect">
            <a:avLst/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Name: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411480" y="166420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2093976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093976" y="166420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3776472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/ Input: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776472" y="166420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5458968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Version: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5458968" y="166420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7141464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Date: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7141464" y="166420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320040" y="1792224"/>
            <a:ext cx="4114800" cy="6629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20040" y="1792224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1792224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85800" y="188366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85800" y="2267712"/>
            <a:ext cx="365760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709160" y="1792224"/>
            <a:ext cx="4114800" cy="6629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09160" y="1792224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09160" y="1792224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74920" y="188366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074920" y="2267712"/>
            <a:ext cx="365760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320040" y="2491740"/>
            <a:ext cx="4114800" cy="6629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0040" y="2491740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0040" y="2491740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85800" y="25831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85800" y="2967228"/>
            <a:ext cx="365760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709160" y="2491740"/>
            <a:ext cx="4114800" cy="6629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709160" y="2491740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09160" y="2491740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5074920" y="25831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5074920" y="2967228"/>
            <a:ext cx="365760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320040" y="3191256"/>
            <a:ext cx="4114800" cy="6629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20040" y="3191256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0040" y="3191256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685800" y="3282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85800" y="3666744"/>
            <a:ext cx="365760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6" name="Shape 44"/>
          <p:cNvSpPr/>
          <p:nvPr/>
        </p:nvSpPr>
        <p:spPr>
          <a:xfrm>
            <a:off x="4709160" y="3191256"/>
            <a:ext cx="4114800" cy="66294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709160" y="3191256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09160" y="3191256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5074920" y="3282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5074920" y="3666744"/>
            <a:ext cx="365760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1" name="Shape 49"/>
          <p:cNvSpPr/>
          <p:nvPr/>
        </p:nvSpPr>
        <p:spPr>
          <a:xfrm>
            <a:off x="320040" y="3890772"/>
            <a:ext cx="4114800" cy="6629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20040" y="3890772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20040" y="3890772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685800" y="3982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685800" y="4366260"/>
            <a:ext cx="365760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6" name="Shape 54"/>
          <p:cNvSpPr/>
          <p:nvPr/>
        </p:nvSpPr>
        <p:spPr>
          <a:xfrm>
            <a:off x="4709160" y="3890772"/>
            <a:ext cx="4114800" cy="66294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4709160" y="3890772"/>
            <a:ext cx="310896" cy="66294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709160" y="3890772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5074920" y="3982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5074920" y="4366260"/>
            <a:ext cx="365760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1" name="Shape 59"/>
          <p:cNvSpPr/>
          <p:nvPr/>
        </p:nvSpPr>
        <p:spPr>
          <a:xfrm>
            <a:off x="320040" y="4645152"/>
            <a:ext cx="850392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57200" y="4654296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/ Systems used:                                   |  Exception handling:                                        |  Approval required from: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4864"/>
            <a:ext cx="9144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126480" y="365760"/>
            <a:ext cx="3474720" cy="3474720"/>
          </a:xfrm>
          <a:prstGeom prst="ellipse">
            <a:avLst/>
          </a:prstGeom>
          <a:solidFill>
            <a:srgbClr val="E8EEF4">
              <a:alpha val="80000"/>
            </a:srgbClr>
          </a:solidFill>
          <a:ln w="19050">
            <a:solidFill>
              <a:srgbClr val="C5D4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1005840"/>
            <a:ext cx="2194560" cy="2194560"/>
          </a:xfrm>
          <a:prstGeom prst="ellipse">
            <a:avLst/>
          </a:prstGeom>
          <a:solidFill>
            <a:srgbClr val="D6E4F0">
              <a:alpha val="7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20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713232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6200" dirty="0"/>
          </a:p>
        </p:txBody>
      </p:sp>
      <p:sp>
        <p:nvSpPr>
          <p:cNvPr id="8" name="Text 6"/>
          <p:cNvSpPr/>
          <p:nvPr/>
        </p:nvSpPr>
        <p:spPr>
          <a:xfrm>
            <a:off x="457200" y="1572768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Risk</a:t>
            </a:r>
            <a:endParaRPr lang="en-US" sz="5200" dirty="0"/>
          </a:p>
        </p:txBody>
      </p:sp>
      <p:sp>
        <p:nvSpPr>
          <p:cNvPr id="9" name="Shape 7"/>
          <p:cNvSpPr/>
          <p:nvPr/>
        </p:nvSpPr>
        <p:spPr>
          <a:xfrm>
            <a:off x="457200" y="2523744"/>
            <a:ext cx="4572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67004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Version  ·  All templates optimised for printing and sharing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3072384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1792" y="30632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Template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3364992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" y="3355848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 One-Pager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657600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" y="3648456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 Initiative Status Report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950208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" y="3941064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Operating Procedure (SOP)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95604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Light Version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Log, score, and own every risk — update at each governance checkpoint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Risk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65760" y="1389888"/>
            <a:ext cx="182880" cy="18288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3504" y="13898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 1–3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450592" y="1389888"/>
            <a:ext cx="182880" cy="18288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88336" y="13898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  4–7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535424" y="1389888"/>
            <a:ext cx="182880" cy="18288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168" y="13898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Med-High  8–14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620256" y="1389888"/>
            <a:ext cx="182880" cy="18288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0" y="13898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 15–25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20040" y="1645920"/>
            <a:ext cx="25603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1645920"/>
            <a:ext cx="2560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576072" y="1645920"/>
            <a:ext cx="201168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76072" y="164592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Description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2587752" y="1645920"/>
            <a:ext cx="969264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587752" y="1645920"/>
            <a:ext cx="9692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3557016" y="1645920"/>
            <a:ext cx="658368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557016" y="1645920"/>
            <a:ext cx="6583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(1–5)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215384" y="1645920"/>
            <a:ext cx="658368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215384" y="1645920"/>
            <a:ext cx="6583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(1–5)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4873752" y="1645920"/>
            <a:ext cx="54864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73752" y="1645920"/>
            <a:ext cx="548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422392" y="1645920"/>
            <a:ext cx="914400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422392" y="1645920"/>
            <a:ext cx="914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6336792" y="1645920"/>
            <a:ext cx="1719072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36792" y="1645920"/>
            <a:ext cx="17190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Action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8055864" y="1645920"/>
            <a:ext cx="768096" cy="38404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055864" y="1645920"/>
            <a:ext cx="768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320040" y="2029968"/>
            <a:ext cx="25603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56616" y="2029968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576072" y="2029968"/>
            <a:ext cx="201168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2587752" y="2029968"/>
            <a:ext cx="969264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624328" y="2029968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3557016" y="2029968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593592" y="2029968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4215384" y="2029968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251960" y="2029968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750" dirty="0"/>
          </a:p>
        </p:txBody>
      </p:sp>
      <p:sp>
        <p:nvSpPr>
          <p:cNvPr id="45" name="Shape 43"/>
          <p:cNvSpPr/>
          <p:nvPr/>
        </p:nvSpPr>
        <p:spPr>
          <a:xfrm>
            <a:off x="4873752" y="2029968"/>
            <a:ext cx="548640" cy="261518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910328" y="2029968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750" dirty="0"/>
          </a:p>
        </p:txBody>
      </p:sp>
      <p:sp>
        <p:nvSpPr>
          <p:cNvPr id="47" name="Shape 45"/>
          <p:cNvSpPr/>
          <p:nvPr/>
        </p:nvSpPr>
        <p:spPr>
          <a:xfrm>
            <a:off x="5422392" y="2029968"/>
            <a:ext cx="91440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458968" y="2029968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</a:t>
            </a:r>
            <a:endParaRPr lang="en-US" sz="750" dirty="0"/>
          </a:p>
        </p:txBody>
      </p:sp>
      <p:sp>
        <p:nvSpPr>
          <p:cNvPr id="49" name="Shape 47"/>
          <p:cNvSpPr/>
          <p:nvPr/>
        </p:nvSpPr>
        <p:spPr>
          <a:xfrm>
            <a:off x="6336792" y="2029968"/>
            <a:ext cx="171907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8055864" y="2029968"/>
            <a:ext cx="768096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320040" y="2318918"/>
            <a:ext cx="25603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56616" y="2318918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576072" y="2318918"/>
            <a:ext cx="201168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2587752" y="2318918"/>
            <a:ext cx="969264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2624328" y="2318918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3557016" y="2318918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593592" y="2318918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4215384" y="2318918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251960" y="2318918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60" name="Shape 58"/>
          <p:cNvSpPr/>
          <p:nvPr/>
        </p:nvSpPr>
        <p:spPr>
          <a:xfrm>
            <a:off x="4873752" y="2318918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910328" y="2318918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5422392" y="2318918"/>
            <a:ext cx="91440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458968" y="2318918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Lead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6336792" y="2318918"/>
            <a:ext cx="171907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8055864" y="2318918"/>
            <a:ext cx="768096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320040" y="2607869"/>
            <a:ext cx="25603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56616" y="2607869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576072" y="2607869"/>
            <a:ext cx="201168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2587752" y="2607869"/>
            <a:ext cx="969264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2624328" y="2607869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750" dirty="0"/>
          </a:p>
        </p:txBody>
      </p:sp>
      <p:sp>
        <p:nvSpPr>
          <p:cNvPr id="71" name="Shape 69"/>
          <p:cNvSpPr/>
          <p:nvPr/>
        </p:nvSpPr>
        <p:spPr>
          <a:xfrm>
            <a:off x="3557016" y="2607869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593592" y="2607869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750" dirty="0"/>
          </a:p>
        </p:txBody>
      </p:sp>
      <p:sp>
        <p:nvSpPr>
          <p:cNvPr id="73" name="Shape 71"/>
          <p:cNvSpPr/>
          <p:nvPr/>
        </p:nvSpPr>
        <p:spPr>
          <a:xfrm>
            <a:off x="4215384" y="2607869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4251960" y="2607869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75" name="Shape 73"/>
          <p:cNvSpPr/>
          <p:nvPr/>
        </p:nvSpPr>
        <p:spPr>
          <a:xfrm>
            <a:off x="4873752" y="2607869"/>
            <a:ext cx="548640" cy="261518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910328" y="2607869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750" dirty="0"/>
          </a:p>
        </p:txBody>
      </p:sp>
      <p:sp>
        <p:nvSpPr>
          <p:cNvPr id="77" name="Shape 75"/>
          <p:cNvSpPr/>
          <p:nvPr/>
        </p:nvSpPr>
        <p:spPr>
          <a:xfrm>
            <a:off x="5422392" y="2607869"/>
            <a:ext cx="91440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5458968" y="2607869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750" dirty="0"/>
          </a:p>
        </p:txBody>
      </p:sp>
      <p:sp>
        <p:nvSpPr>
          <p:cNvPr id="79" name="Shape 77"/>
          <p:cNvSpPr/>
          <p:nvPr/>
        </p:nvSpPr>
        <p:spPr>
          <a:xfrm>
            <a:off x="6336792" y="2607869"/>
            <a:ext cx="171907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55864" y="2607869"/>
            <a:ext cx="768096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320040" y="2896819"/>
            <a:ext cx="25603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356616" y="2896819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83" name="Shape 81"/>
          <p:cNvSpPr/>
          <p:nvPr/>
        </p:nvSpPr>
        <p:spPr>
          <a:xfrm>
            <a:off x="576072" y="2896819"/>
            <a:ext cx="201168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2587752" y="2896819"/>
            <a:ext cx="969264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2624328" y="2896819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Reputational</a:t>
            </a:r>
            <a:endParaRPr lang="en-US" sz="750" dirty="0"/>
          </a:p>
        </p:txBody>
      </p:sp>
      <p:sp>
        <p:nvSpPr>
          <p:cNvPr id="86" name="Shape 84"/>
          <p:cNvSpPr/>
          <p:nvPr/>
        </p:nvSpPr>
        <p:spPr>
          <a:xfrm>
            <a:off x="3557016" y="2896819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3593592" y="2896819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4215384" y="2896819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251960" y="2896819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90" name="Shape 88"/>
          <p:cNvSpPr/>
          <p:nvPr/>
        </p:nvSpPr>
        <p:spPr>
          <a:xfrm>
            <a:off x="4873752" y="2896819"/>
            <a:ext cx="548640" cy="261518"/>
          </a:xfrm>
          <a:prstGeom prst="rect">
            <a:avLst/>
          </a:prstGeom>
          <a:solidFill>
            <a:srgbClr val="F9A825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4910328" y="2896819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750" dirty="0"/>
          </a:p>
        </p:txBody>
      </p:sp>
      <p:sp>
        <p:nvSpPr>
          <p:cNvPr id="92" name="Shape 90"/>
          <p:cNvSpPr/>
          <p:nvPr/>
        </p:nvSpPr>
        <p:spPr>
          <a:xfrm>
            <a:off x="5422392" y="2896819"/>
            <a:ext cx="91440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5458968" y="2896819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</a:t>
            </a:r>
            <a:endParaRPr lang="en-US" sz="750" dirty="0"/>
          </a:p>
        </p:txBody>
      </p:sp>
      <p:sp>
        <p:nvSpPr>
          <p:cNvPr id="94" name="Shape 92"/>
          <p:cNvSpPr/>
          <p:nvPr/>
        </p:nvSpPr>
        <p:spPr>
          <a:xfrm>
            <a:off x="6336792" y="2896819"/>
            <a:ext cx="171907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8055864" y="2896819"/>
            <a:ext cx="768096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320040" y="3185770"/>
            <a:ext cx="25603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356616" y="3185770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576072" y="3185770"/>
            <a:ext cx="201168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2587752" y="3185770"/>
            <a:ext cx="969264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2624328" y="3185770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750" dirty="0"/>
          </a:p>
        </p:txBody>
      </p:sp>
      <p:sp>
        <p:nvSpPr>
          <p:cNvPr id="101" name="Shape 99"/>
          <p:cNvSpPr/>
          <p:nvPr/>
        </p:nvSpPr>
        <p:spPr>
          <a:xfrm>
            <a:off x="3557016" y="3185770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3593592" y="318577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03" name="Shape 101"/>
          <p:cNvSpPr/>
          <p:nvPr/>
        </p:nvSpPr>
        <p:spPr>
          <a:xfrm>
            <a:off x="4215384" y="3185770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4251960" y="318577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05" name="Shape 103"/>
          <p:cNvSpPr/>
          <p:nvPr/>
        </p:nvSpPr>
        <p:spPr>
          <a:xfrm>
            <a:off x="4873752" y="3185770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910328" y="3185770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107" name="Shape 105"/>
          <p:cNvSpPr/>
          <p:nvPr/>
        </p:nvSpPr>
        <p:spPr>
          <a:xfrm>
            <a:off x="5422392" y="3185770"/>
            <a:ext cx="91440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5458968" y="3185770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CTO</a:t>
            </a:r>
            <a:endParaRPr lang="en-US" sz="750" dirty="0"/>
          </a:p>
        </p:txBody>
      </p:sp>
      <p:sp>
        <p:nvSpPr>
          <p:cNvPr id="109" name="Shape 107"/>
          <p:cNvSpPr/>
          <p:nvPr/>
        </p:nvSpPr>
        <p:spPr>
          <a:xfrm>
            <a:off x="6336792" y="3185770"/>
            <a:ext cx="171907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8055864" y="3185770"/>
            <a:ext cx="768096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320040" y="3474720"/>
            <a:ext cx="25603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356616" y="3474720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113" name="Shape 111"/>
          <p:cNvSpPr/>
          <p:nvPr/>
        </p:nvSpPr>
        <p:spPr>
          <a:xfrm>
            <a:off x="576072" y="3474720"/>
            <a:ext cx="201168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2587752" y="3474720"/>
            <a:ext cx="969264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2624328" y="3474720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750" dirty="0"/>
          </a:p>
        </p:txBody>
      </p:sp>
      <p:sp>
        <p:nvSpPr>
          <p:cNvPr id="116" name="Shape 114"/>
          <p:cNvSpPr/>
          <p:nvPr/>
        </p:nvSpPr>
        <p:spPr>
          <a:xfrm>
            <a:off x="3557016" y="3474720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3593592" y="347472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18" name="Shape 116"/>
          <p:cNvSpPr/>
          <p:nvPr/>
        </p:nvSpPr>
        <p:spPr>
          <a:xfrm>
            <a:off x="4215384" y="3474720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4251960" y="347472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20" name="Shape 118"/>
          <p:cNvSpPr/>
          <p:nvPr/>
        </p:nvSpPr>
        <p:spPr>
          <a:xfrm>
            <a:off x="4873752" y="3474720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4910328" y="3474720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122" name="Shape 120"/>
          <p:cNvSpPr/>
          <p:nvPr/>
        </p:nvSpPr>
        <p:spPr>
          <a:xfrm>
            <a:off x="5422392" y="3474720"/>
            <a:ext cx="91440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5458968" y="3474720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Lead</a:t>
            </a:r>
            <a:endParaRPr lang="en-US" sz="750" dirty="0"/>
          </a:p>
        </p:txBody>
      </p:sp>
      <p:sp>
        <p:nvSpPr>
          <p:cNvPr id="124" name="Shape 122"/>
          <p:cNvSpPr/>
          <p:nvPr/>
        </p:nvSpPr>
        <p:spPr>
          <a:xfrm>
            <a:off x="6336792" y="3474720"/>
            <a:ext cx="171907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8055864" y="3474720"/>
            <a:ext cx="768096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320040" y="3763670"/>
            <a:ext cx="25603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356616" y="3763670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128" name="Shape 126"/>
          <p:cNvSpPr/>
          <p:nvPr/>
        </p:nvSpPr>
        <p:spPr>
          <a:xfrm>
            <a:off x="576072" y="3763670"/>
            <a:ext cx="201168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587752" y="3763670"/>
            <a:ext cx="969264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2624328" y="3763670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750" dirty="0"/>
          </a:p>
        </p:txBody>
      </p:sp>
      <p:sp>
        <p:nvSpPr>
          <p:cNvPr id="131" name="Shape 129"/>
          <p:cNvSpPr/>
          <p:nvPr/>
        </p:nvSpPr>
        <p:spPr>
          <a:xfrm>
            <a:off x="3557016" y="3763670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3593592" y="376367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750" dirty="0"/>
          </a:p>
        </p:txBody>
      </p:sp>
      <p:sp>
        <p:nvSpPr>
          <p:cNvPr id="133" name="Shape 131"/>
          <p:cNvSpPr/>
          <p:nvPr/>
        </p:nvSpPr>
        <p:spPr>
          <a:xfrm>
            <a:off x="4215384" y="3763670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4251960" y="376367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35" name="Shape 133"/>
          <p:cNvSpPr/>
          <p:nvPr/>
        </p:nvSpPr>
        <p:spPr>
          <a:xfrm>
            <a:off x="4873752" y="3763670"/>
            <a:ext cx="548640" cy="261518"/>
          </a:xfrm>
          <a:prstGeom prst="rect">
            <a:avLst/>
          </a:prstGeom>
          <a:solidFill>
            <a:srgbClr val="F9A825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4910328" y="3763670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750" dirty="0"/>
          </a:p>
        </p:txBody>
      </p:sp>
      <p:sp>
        <p:nvSpPr>
          <p:cNvPr id="137" name="Shape 135"/>
          <p:cNvSpPr/>
          <p:nvPr/>
        </p:nvSpPr>
        <p:spPr>
          <a:xfrm>
            <a:off x="5422392" y="3763670"/>
            <a:ext cx="91440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5458968" y="3763670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750" dirty="0"/>
          </a:p>
        </p:txBody>
      </p:sp>
      <p:sp>
        <p:nvSpPr>
          <p:cNvPr id="139" name="Shape 137"/>
          <p:cNvSpPr/>
          <p:nvPr/>
        </p:nvSpPr>
        <p:spPr>
          <a:xfrm>
            <a:off x="6336792" y="3763670"/>
            <a:ext cx="171907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8055864" y="3763670"/>
            <a:ext cx="768096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320040" y="4052621"/>
            <a:ext cx="25603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356616" y="4052621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143" name="Shape 141"/>
          <p:cNvSpPr/>
          <p:nvPr/>
        </p:nvSpPr>
        <p:spPr>
          <a:xfrm>
            <a:off x="576072" y="4052621"/>
            <a:ext cx="201168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587752" y="4052621"/>
            <a:ext cx="969264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5" name="Text 143"/>
          <p:cNvSpPr/>
          <p:nvPr/>
        </p:nvSpPr>
        <p:spPr>
          <a:xfrm>
            <a:off x="2624328" y="4052621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750" dirty="0"/>
          </a:p>
        </p:txBody>
      </p:sp>
      <p:sp>
        <p:nvSpPr>
          <p:cNvPr id="146" name="Shape 144"/>
          <p:cNvSpPr/>
          <p:nvPr/>
        </p:nvSpPr>
        <p:spPr>
          <a:xfrm>
            <a:off x="3557016" y="4052621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7" name="Text 145"/>
          <p:cNvSpPr/>
          <p:nvPr/>
        </p:nvSpPr>
        <p:spPr>
          <a:xfrm>
            <a:off x="3593592" y="4052621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48" name="Shape 146"/>
          <p:cNvSpPr/>
          <p:nvPr/>
        </p:nvSpPr>
        <p:spPr>
          <a:xfrm>
            <a:off x="4215384" y="4052621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9" name="Text 147"/>
          <p:cNvSpPr/>
          <p:nvPr/>
        </p:nvSpPr>
        <p:spPr>
          <a:xfrm>
            <a:off x="4251960" y="4052621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50" name="Shape 148"/>
          <p:cNvSpPr/>
          <p:nvPr/>
        </p:nvSpPr>
        <p:spPr>
          <a:xfrm>
            <a:off x="4873752" y="4052621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1" name="Text 149"/>
          <p:cNvSpPr/>
          <p:nvPr/>
        </p:nvSpPr>
        <p:spPr>
          <a:xfrm>
            <a:off x="4910328" y="4052621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152" name="Shape 150"/>
          <p:cNvSpPr/>
          <p:nvPr/>
        </p:nvSpPr>
        <p:spPr>
          <a:xfrm>
            <a:off x="5422392" y="4052621"/>
            <a:ext cx="91440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3" name="Text 151"/>
          <p:cNvSpPr/>
          <p:nvPr/>
        </p:nvSpPr>
        <p:spPr>
          <a:xfrm>
            <a:off x="5458968" y="4052621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Mgr</a:t>
            </a:r>
            <a:endParaRPr lang="en-US" sz="750" dirty="0"/>
          </a:p>
        </p:txBody>
      </p:sp>
      <p:sp>
        <p:nvSpPr>
          <p:cNvPr id="154" name="Shape 152"/>
          <p:cNvSpPr/>
          <p:nvPr/>
        </p:nvSpPr>
        <p:spPr>
          <a:xfrm>
            <a:off x="6336792" y="4052621"/>
            <a:ext cx="171907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8055864" y="4052621"/>
            <a:ext cx="768096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320040" y="4341571"/>
            <a:ext cx="25603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7" name="Text 155"/>
          <p:cNvSpPr/>
          <p:nvPr/>
        </p:nvSpPr>
        <p:spPr>
          <a:xfrm>
            <a:off x="356616" y="4341571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158" name="Shape 156"/>
          <p:cNvSpPr/>
          <p:nvPr/>
        </p:nvSpPr>
        <p:spPr>
          <a:xfrm>
            <a:off x="576072" y="4341571"/>
            <a:ext cx="201168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2587752" y="4341571"/>
            <a:ext cx="969264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0" name="Text 158"/>
          <p:cNvSpPr/>
          <p:nvPr/>
        </p:nvSpPr>
        <p:spPr>
          <a:xfrm>
            <a:off x="2624328" y="4341571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750" dirty="0"/>
          </a:p>
        </p:txBody>
      </p:sp>
      <p:sp>
        <p:nvSpPr>
          <p:cNvPr id="161" name="Shape 159"/>
          <p:cNvSpPr/>
          <p:nvPr/>
        </p:nvSpPr>
        <p:spPr>
          <a:xfrm>
            <a:off x="3557016" y="4341571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2" name="Text 160"/>
          <p:cNvSpPr/>
          <p:nvPr/>
        </p:nvSpPr>
        <p:spPr>
          <a:xfrm>
            <a:off x="3593592" y="4341571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63" name="Shape 161"/>
          <p:cNvSpPr/>
          <p:nvPr/>
        </p:nvSpPr>
        <p:spPr>
          <a:xfrm>
            <a:off x="4215384" y="4341571"/>
            <a:ext cx="658368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4" name="Text 162"/>
          <p:cNvSpPr/>
          <p:nvPr/>
        </p:nvSpPr>
        <p:spPr>
          <a:xfrm>
            <a:off x="4251960" y="4341571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65" name="Shape 163"/>
          <p:cNvSpPr/>
          <p:nvPr/>
        </p:nvSpPr>
        <p:spPr>
          <a:xfrm>
            <a:off x="4873752" y="4341571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6" name="Text 164"/>
          <p:cNvSpPr/>
          <p:nvPr/>
        </p:nvSpPr>
        <p:spPr>
          <a:xfrm>
            <a:off x="4910328" y="4341571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167" name="Shape 165"/>
          <p:cNvSpPr/>
          <p:nvPr/>
        </p:nvSpPr>
        <p:spPr>
          <a:xfrm>
            <a:off x="5422392" y="4341571"/>
            <a:ext cx="914400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8" name="Text 166"/>
          <p:cNvSpPr/>
          <p:nvPr/>
        </p:nvSpPr>
        <p:spPr>
          <a:xfrm>
            <a:off x="5458968" y="4341571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750" dirty="0"/>
          </a:p>
        </p:txBody>
      </p:sp>
      <p:sp>
        <p:nvSpPr>
          <p:cNvPr id="169" name="Shape 167"/>
          <p:cNvSpPr/>
          <p:nvPr/>
        </p:nvSpPr>
        <p:spPr>
          <a:xfrm>
            <a:off x="6336792" y="4341571"/>
            <a:ext cx="1719072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8055864" y="4341571"/>
            <a:ext cx="768096" cy="26151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320040" y="4630522"/>
            <a:ext cx="25603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2" name="Text 170"/>
          <p:cNvSpPr/>
          <p:nvPr/>
        </p:nvSpPr>
        <p:spPr>
          <a:xfrm>
            <a:off x="356616" y="4630522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173" name="Shape 171"/>
          <p:cNvSpPr/>
          <p:nvPr/>
        </p:nvSpPr>
        <p:spPr>
          <a:xfrm>
            <a:off x="576072" y="4630522"/>
            <a:ext cx="201168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2587752" y="4630522"/>
            <a:ext cx="969264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5" name="Text 173"/>
          <p:cNvSpPr/>
          <p:nvPr/>
        </p:nvSpPr>
        <p:spPr>
          <a:xfrm>
            <a:off x="2624328" y="4630522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Reputational</a:t>
            </a:r>
            <a:endParaRPr lang="en-US" sz="750" dirty="0"/>
          </a:p>
        </p:txBody>
      </p:sp>
      <p:sp>
        <p:nvSpPr>
          <p:cNvPr id="176" name="Shape 174"/>
          <p:cNvSpPr/>
          <p:nvPr/>
        </p:nvSpPr>
        <p:spPr>
          <a:xfrm>
            <a:off x="3557016" y="4630522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7" name="Text 175"/>
          <p:cNvSpPr/>
          <p:nvPr/>
        </p:nvSpPr>
        <p:spPr>
          <a:xfrm>
            <a:off x="3593592" y="4630522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750" dirty="0"/>
          </a:p>
        </p:txBody>
      </p:sp>
      <p:sp>
        <p:nvSpPr>
          <p:cNvPr id="178" name="Shape 176"/>
          <p:cNvSpPr/>
          <p:nvPr/>
        </p:nvSpPr>
        <p:spPr>
          <a:xfrm>
            <a:off x="4215384" y="4630522"/>
            <a:ext cx="658368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9" name="Text 177"/>
          <p:cNvSpPr/>
          <p:nvPr/>
        </p:nvSpPr>
        <p:spPr>
          <a:xfrm>
            <a:off x="4251960" y="4630522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750" dirty="0"/>
          </a:p>
        </p:txBody>
      </p:sp>
      <p:sp>
        <p:nvSpPr>
          <p:cNvPr id="180" name="Shape 178"/>
          <p:cNvSpPr/>
          <p:nvPr/>
        </p:nvSpPr>
        <p:spPr>
          <a:xfrm>
            <a:off x="4873752" y="4630522"/>
            <a:ext cx="548640" cy="261518"/>
          </a:xfrm>
          <a:prstGeom prst="rect">
            <a:avLst/>
          </a:prstGeom>
          <a:solidFill>
            <a:srgbClr val="F9A825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1" name="Text 179"/>
          <p:cNvSpPr/>
          <p:nvPr/>
        </p:nvSpPr>
        <p:spPr>
          <a:xfrm>
            <a:off x="4910328" y="4630522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82" name="Shape 180"/>
          <p:cNvSpPr/>
          <p:nvPr/>
        </p:nvSpPr>
        <p:spPr>
          <a:xfrm>
            <a:off x="5422392" y="4630522"/>
            <a:ext cx="914400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3" name="Text 181"/>
          <p:cNvSpPr/>
          <p:nvPr/>
        </p:nvSpPr>
        <p:spPr>
          <a:xfrm>
            <a:off x="5458968" y="4630522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750" dirty="0"/>
          </a:p>
        </p:txBody>
      </p:sp>
      <p:sp>
        <p:nvSpPr>
          <p:cNvPr id="184" name="Shape 182"/>
          <p:cNvSpPr/>
          <p:nvPr/>
        </p:nvSpPr>
        <p:spPr>
          <a:xfrm>
            <a:off x="6336792" y="4630522"/>
            <a:ext cx="1719072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8055864" y="4630522"/>
            <a:ext cx="768096" cy="26151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Heat 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each risk by likelihood and impact — prioritise the top-right quadrant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Risk Assessment  ·  soufianeboudarraja.com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 rot="16200000">
            <a:off x="137160" y="1792224"/>
            <a:ext cx="82296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→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097280" y="4736592"/>
            <a:ext cx="5760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→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97280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822960" y="1335024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2249424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822960" y="1993392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3401568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822960" y="2651760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553712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822960" y="3310128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705856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822960" y="3968496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097280" y="1335024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97280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249424" y="1335024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249424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401568" y="1335024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01568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553712" y="1335024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53712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705856" y="1335024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705856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1097280" y="1993392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97280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2249424" y="1993392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249424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3401568" y="1993392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401568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553712" y="1993392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553712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705856" y="1993392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705856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1097280" y="2651760"/>
            <a:ext cx="1152144" cy="658368"/>
          </a:xfrm>
          <a:prstGeom prst="rect">
            <a:avLst/>
          </a:prstGeom>
          <a:solidFill>
            <a:srgbClr val="2E7D32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097280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2249424" y="2651760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2249424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3401568" y="2651760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401568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4553712" y="2651760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553712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5705856" y="2651760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705856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1097280" y="3310128"/>
            <a:ext cx="1152144" cy="658368"/>
          </a:xfrm>
          <a:prstGeom prst="rect">
            <a:avLst/>
          </a:prstGeom>
          <a:solidFill>
            <a:srgbClr val="2E7D32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1097280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2249424" y="3310128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2249424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3401568" y="3310128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401568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4553712" y="3310128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553712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5705856" y="3310128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705856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1097280" y="3968496"/>
            <a:ext cx="1152144" cy="658368"/>
          </a:xfrm>
          <a:prstGeom prst="rect">
            <a:avLst/>
          </a:prstGeom>
          <a:solidFill>
            <a:srgbClr val="2E7D32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1097280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4" name="Shape 62"/>
          <p:cNvSpPr/>
          <p:nvPr/>
        </p:nvSpPr>
        <p:spPr>
          <a:xfrm>
            <a:off x="2249424" y="3968496"/>
            <a:ext cx="1152144" cy="658368"/>
          </a:xfrm>
          <a:prstGeom prst="rect">
            <a:avLst/>
          </a:prstGeom>
          <a:solidFill>
            <a:srgbClr val="2E7D32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2249424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3401568" y="3968496"/>
            <a:ext cx="1152144" cy="658368"/>
          </a:xfrm>
          <a:prstGeom prst="rect">
            <a:avLst/>
          </a:prstGeom>
          <a:solidFill>
            <a:srgbClr val="2E7D32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401568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4553712" y="3968496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553712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5705856" y="3968496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705856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72" name="Shape 70"/>
          <p:cNvSpPr/>
          <p:nvPr/>
        </p:nvSpPr>
        <p:spPr>
          <a:xfrm>
            <a:off x="4983480" y="1517904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4983480" y="1517904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3831336" y="2176272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831336" y="217627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6135624" y="2834640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6135624" y="283464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2679192" y="2176272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2679192" y="217627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3831336" y="3493008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831336" y="34930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527048" y="2834640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1527048" y="283464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7114032" y="1335024"/>
            <a:ext cx="2706624" cy="29260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7114032" y="1335024"/>
            <a:ext cx="27066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Reference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7114032" y="1664208"/>
            <a:ext cx="2706624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7168896" y="1737360"/>
            <a:ext cx="237744" cy="237744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7168896" y="1737360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89" name="Text 87"/>
          <p:cNvSpPr/>
          <p:nvPr/>
        </p:nvSpPr>
        <p:spPr>
          <a:xfrm>
            <a:off x="7461504" y="1664208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Breach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7114032" y="2084832"/>
            <a:ext cx="2706624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7168896" y="2157984"/>
            <a:ext cx="237744" cy="237744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7168896" y="2157984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7461504" y="2084832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Overrun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7114032" y="2505456"/>
            <a:ext cx="2706624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7168896" y="2578608"/>
            <a:ext cx="237744" cy="237744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7168896" y="2578608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97" name="Text 95"/>
          <p:cNvSpPr/>
          <p:nvPr/>
        </p:nvSpPr>
        <p:spPr>
          <a:xfrm>
            <a:off x="7461504" y="2505456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Resistance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7114032" y="2926080"/>
            <a:ext cx="2706624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7168896" y="2999232"/>
            <a:ext cx="237744" cy="237744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7168896" y="2999232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101" name="Text 99"/>
          <p:cNvSpPr/>
          <p:nvPr/>
        </p:nvSpPr>
        <p:spPr>
          <a:xfrm>
            <a:off x="7461504" y="29260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Fail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7114032" y="3346704"/>
            <a:ext cx="2706624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7168896" y="3419856"/>
            <a:ext cx="237744" cy="237744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7168896" y="3419856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105" name="Text 103"/>
          <p:cNvSpPr/>
          <p:nvPr/>
        </p:nvSpPr>
        <p:spPr>
          <a:xfrm>
            <a:off x="7461504" y="3346704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Creep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7114032" y="3767328"/>
            <a:ext cx="2706624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7168896" y="3840480"/>
            <a:ext cx="237744" cy="237744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7168896" y="3840480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109" name="Text 107"/>
          <p:cNvSpPr/>
          <p:nvPr/>
        </p:nvSpPr>
        <p:spPr>
          <a:xfrm>
            <a:off x="7461504" y="3767328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Delay</a:t>
            </a:r>
            <a:endParaRPr lang="en-US" sz="900" dirty="0"/>
          </a:p>
        </p:txBody>
      </p:sp>
      <p:sp>
        <p:nvSpPr>
          <p:cNvPr id="110" name="Text 108"/>
          <p:cNvSpPr/>
          <p:nvPr/>
        </p:nvSpPr>
        <p:spPr>
          <a:xfrm>
            <a:off x="4608576" y="1389888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900" dirty="0"/>
          </a:p>
        </p:txBody>
      </p:sp>
      <p:sp>
        <p:nvSpPr>
          <p:cNvPr id="111" name="Text 109"/>
          <p:cNvSpPr/>
          <p:nvPr/>
        </p:nvSpPr>
        <p:spPr>
          <a:xfrm>
            <a:off x="1152144" y="3364992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Summary — Card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priority risk — use for leadership briefings and steering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Risk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743200" cy="1426464"/>
          </a:xfrm>
          <a:prstGeom prst="rect">
            <a:avLst/>
          </a:prstGeom>
          <a:solidFill>
            <a:srgbClr val="E8EEF4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423160" y="1389888"/>
            <a:ext cx="640080" cy="40233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23160" y="1389888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11480" y="144475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40664" y="144475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Breach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11480" y="1773936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1773936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411480" y="201168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50392" y="2011680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11480" y="2240280"/>
            <a:ext cx="256032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411480" y="2276856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11480" y="246888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2FA, data retention policy, GDPR audit Q3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3337560" y="1389888"/>
            <a:ext cx="2743200" cy="1426464"/>
          </a:xfrm>
          <a:prstGeom prst="rect">
            <a:avLst/>
          </a:prstGeom>
          <a:solidFill>
            <a:srgbClr val="E8EEF4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440680" y="1389888"/>
            <a:ext cx="640080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40680" y="1389888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3429000" y="144475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R2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758184" y="144475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Overrun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429000" y="1773936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429000" y="1773936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3429000" y="201168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3867912" y="2011680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3429000" y="2240280"/>
            <a:ext cx="256032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2" name="Text 30"/>
          <p:cNvSpPr/>
          <p:nvPr/>
        </p:nvSpPr>
        <p:spPr>
          <a:xfrm>
            <a:off x="3429000" y="2276856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3429000" y="246888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budget gate review + variance alert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6355080" y="1389888"/>
            <a:ext cx="2743200" cy="1426464"/>
          </a:xfrm>
          <a:prstGeom prst="rect">
            <a:avLst/>
          </a:prstGeom>
          <a:solidFill>
            <a:srgbClr val="E8EEF4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8458200" y="1389888"/>
            <a:ext cx="640080" cy="40233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58200" y="1389888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46520" y="144475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R3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6775704" y="144475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Resistance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446520" y="1773936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46520" y="1773936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6446520" y="201168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885432" y="2011680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/ CM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6446520" y="2240280"/>
            <a:ext cx="256032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6446520" y="2276856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446520" y="246888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programme + Q&amp;A channels + sponsor comms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20040" y="3017520"/>
            <a:ext cx="2743200" cy="1426464"/>
          </a:xfrm>
          <a:prstGeom prst="rect">
            <a:avLst/>
          </a:prstGeom>
          <a:solidFill>
            <a:srgbClr val="E8EEF4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2423160" y="3017520"/>
            <a:ext cx="640080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2423160" y="3017520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411480" y="307238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R4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740664" y="3072384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Non-Compliance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411480" y="3401568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11480" y="3401568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411480" y="363931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850392" y="3639312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411480" y="3867912"/>
            <a:ext cx="256032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6" name="Text 54"/>
          <p:cNvSpPr/>
          <p:nvPr/>
        </p:nvSpPr>
        <p:spPr>
          <a:xfrm>
            <a:off x="411480" y="390448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411480" y="4096512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checklist at design gate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3337560" y="3017520"/>
            <a:ext cx="2743200" cy="1426464"/>
          </a:xfrm>
          <a:prstGeom prst="rect">
            <a:avLst/>
          </a:prstGeom>
          <a:solidFill>
            <a:srgbClr val="E8EEF4"/>
          </a:solidFill>
          <a:ln w="19050">
            <a:solidFill>
              <a:srgbClr val="F9A82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5440680" y="3017520"/>
            <a:ext cx="640080" cy="40233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440680" y="3017520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3429000" y="307238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R5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3758184" y="3072384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Creep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3429000" y="3401568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429000" y="3401568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750" dirty="0"/>
          </a:p>
        </p:txBody>
      </p:sp>
      <p:sp>
        <p:nvSpPr>
          <p:cNvPr id="65" name="Text 63"/>
          <p:cNvSpPr/>
          <p:nvPr/>
        </p:nvSpPr>
        <p:spPr>
          <a:xfrm>
            <a:off x="3429000" y="363931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3867912" y="3639312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</a:t>
            </a:r>
            <a:endParaRPr lang="en-US" sz="850" dirty="0"/>
          </a:p>
        </p:txBody>
      </p:sp>
      <p:sp>
        <p:nvSpPr>
          <p:cNvPr id="67" name="Shape 65"/>
          <p:cNvSpPr/>
          <p:nvPr/>
        </p:nvSpPr>
        <p:spPr>
          <a:xfrm>
            <a:off x="3429000" y="3867912"/>
            <a:ext cx="256032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8" name="Text 66"/>
          <p:cNvSpPr/>
          <p:nvPr/>
        </p:nvSpPr>
        <p:spPr>
          <a:xfrm>
            <a:off x="3429000" y="390448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69" name="Text 67"/>
          <p:cNvSpPr/>
          <p:nvPr/>
        </p:nvSpPr>
        <p:spPr>
          <a:xfrm>
            <a:off x="3429000" y="4096512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control board + weekly scope check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6355080" y="3017520"/>
            <a:ext cx="2743200" cy="1426464"/>
          </a:xfrm>
          <a:prstGeom prst="rect">
            <a:avLst/>
          </a:prstGeom>
          <a:solidFill>
            <a:srgbClr val="E8EEF4"/>
          </a:solidFill>
          <a:ln w="1905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8458200" y="3017520"/>
            <a:ext cx="640080" cy="40233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458200" y="3017520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6446520" y="307238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R6</a:t>
            </a:r>
            <a:endParaRPr lang="en-US" sz="900" dirty="0"/>
          </a:p>
        </p:txBody>
      </p:sp>
      <p:sp>
        <p:nvSpPr>
          <p:cNvPr id="74" name="Text 72"/>
          <p:cNvSpPr/>
          <p:nvPr/>
        </p:nvSpPr>
        <p:spPr>
          <a:xfrm>
            <a:off x="6775704" y="3072384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/ System Delay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6446520" y="3401568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446520" y="3401568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750" dirty="0"/>
          </a:p>
        </p:txBody>
      </p:sp>
      <p:sp>
        <p:nvSpPr>
          <p:cNvPr id="77" name="Text 75"/>
          <p:cNvSpPr/>
          <p:nvPr/>
        </p:nvSpPr>
        <p:spPr>
          <a:xfrm>
            <a:off x="6446520" y="363931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78" name="Text 76"/>
          <p:cNvSpPr/>
          <p:nvPr/>
        </p:nvSpPr>
        <p:spPr>
          <a:xfrm>
            <a:off x="6885432" y="3639312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6446520" y="3867912"/>
            <a:ext cx="256032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0" name="Text 78"/>
          <p:cNvSpPr/>
          <p:nvPr/>
        </p:nvSpPr>
        <p:spPr>
          <a:xfrm>
            <a:off x="6446520" y="390448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81" name="Text 79"/>
          <p:cNvSpPr/>
          <p:nvPr/>
        </p:nvSpPr>
        <p:spPr>
          <a:xfrm>
            <a:off x="6446520" y="4096512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 clauses + parallel workstream contingency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 — Three-Tier Model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decides, who executes, and who adapts — at each level of the organisation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Governance Structure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896112"/>
          </a:xfrm>
          <a:prstGeom prst="rect">
            <a:avLst/>
          </a:prstGeom>
          <a:solidFill>
            <a:srgbClr val="FFF3E0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0040" y="1389888"/>
            <a:ext cx="73152" cy="89611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" y="1481328"/>
            <a:ext cx="566928" cy="2560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8056" y="148132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1088136" y="14630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88136" y="1755648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strategy, approves major budgets and scope, resolves cross-functional escalations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465576" y="1444752"/>
            <a:ext cx="2468880" cy="786384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57016" y="148132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decide: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3557016" y="166420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/ reject initiatives over €50K  ·  Change strategic direction  ·  Resolve governance disputes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6007608" y="1444752"/>
            <a:ext cx="2743200" cy="78638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99048" y="148132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Members: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6099048" y="16642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CxO sponsors  ·  Finance lead  ·  Ops  ·  IT  ·  Risk / Legal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6099048" y="201168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Cadence: Monthly + ad hoc escalations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777240" y="2304288"/>
            <a:ext cx="0" cy="73152"/>
          </a:xfrm>
          <a:prstGeom prst="line">
            <a:avLst/>
          </a:prstGeom>
          <a:noFill/>
          <a:ln w="19050">
            <a:solidFill>
              <a:srgbClr val="C5D4E3"/>
            </a:solidFill>
            <a:prstDash val="dash"/>
          </a:ln>
        </p:spPr>
      </p:sp>
      <p:sp>
        <p:nvSpPr>
          <p:cNvPr id="24" name="Text 22"/>
          <p:cNvSpPr/>
          <p:nvPr/>
        </p:nvSpPr>
        <p:spPr>
          <a:xfrm>
            <a:off x="832104" y="2322576"/>
            <a:ext cx="1371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escalates to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320040" y="2395728"/>
            <a:ext cx="8503920" cy="896112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20040" y="2395728"/>
            <a:ext cx="73152" cy="89611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48056" y="2487168"/>
            <a:ext cx="566928" cy="25603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8056" y="248716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1088136" y="24688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&amp; Programme Teams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088136" y="2761488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Plans, executes, and tracks delivery. Manages day-to-day decisions within approved scope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3465576" y="2450592"/>
            <a:ext cx="2468880" cy="786384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57016" y="248716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decide: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3557016" y="267004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implementation details  ·  Manage timelines and dependencies  ·  Escalate risks to Tier 1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6007608" y="2450592"/>
            <a:ext cx="2743200" cy="78638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99048" y="248716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Members: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6099048" y="267004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lead  ·  Process owners  ·  SMEs  ·  Data analysts  ·  Change managers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6099048" y="301752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Cadence: Weekly stand-up + bi-weekly steering update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777240" y="3310128"/>
            <a:ext cx="0" cy="73152"/>
          </a:xfrm>
          <a:prstGeom prst="line">
            <a:avLst/>
          </a:prstGeom>
          <a:noFill/>
          <a:ln w="19050">
            <a:solidFill>
              <a:srgbClr val="C5D4E3"/>
            </a:solidFill>
            <a:prstDash val="dash"/>
          </a:ln>
        </p:spPr>
      </p:sp>
      <p:sp>
        <p:nvSpPr>
          <p:cNvPr id="39" name="Text 37"/>
          <p:cNvSpPr/>
          <p:nvPr/>
        </p:nvSpPr>
        <p:spPr>
          <a:xfrm>
            <a:off x="832104" y="3328416"/>
            <a:ext cx="1371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escalates to</a:t>
            </a:r>
            <a:endParaRPr lang="en-US" sz="700" dirty="0"/>
          </a:p>
        </p:txBody>
      </p:sp>
      <p:sp>
        <p:nvSpPr>
          <p:cNvPr id="40" name="Shape 38"/>
          <p:cNvSpPr/>
          <p:nvPr/>
        </p:nvSpPr>
        <p:spPr>
          <a:xfrm>
            <a:off x="320040" y="3401568"/>
            <a:ext cx="8503920" cy="896112"/>
          </a:xfrm>
          <a:prstGeom prst="rect">
            <a:avLst/>
          </a:prstGeom>
          <a:solidFill>
            <a:srgbClr val="F0F4F8"/>
          </a:solidFill>
          <a:ln w="19050">
            <a:solidFill>
              <a:srgbClr val="33669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0040" y="3401568"/>
            <a:ext cx="73152" cy="89611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48056" y="3493008"/>
            <a:ext cx="566928" cy="2560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48056" y="349300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3</a:t>
            </a:r>
            <a:endParaRPr lang="en-US" sz="750" dirty="0"/>
          </a:p>
        </p:txBody>
      </p:sp>
      <p:sp>
        <p:nvSpPr>
          <p:cNvPr id="44" name="Text 42"/>
          <p:cNvSpPr/>
          <p:nvPr/>
        </p:nvSpPr>
        <p:spPr>
          <a:xfrm>
            <a:off x="1088136" y="34747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/ Operational Teams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1088136" y="3767328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Implements changes in the field. Adapts within defined limits. Raises local risks and blockers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465576" y="3456432"/>
            <a:ext cx="2468880" cy="786384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557016" y="349300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decide: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3557016" y="367588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 processes within approved scope  ·  Raise issues to Tier 2  ·  Validate change effectiveness</a:t>
            </a:r>
            <a:endParaRPr lang="en-US" sz="750" dirty="0"/>
          </a:p>
        </p:txBody>
      </p:sp>
      <p:sp>
        <p:nvSpPr>
          <p:cNvPr id="49" name="Shape 47"/>
          <p:cNvSpPr/>
          <p:nvPr/>
        </p:nvSpPr>
        <p:spPr>
          <a:xfrm>
            <a:off x="6007608" y="3456432"/>
            <a:ext cx="2743200" cy="78638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099048" y="349300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Members:</a:t>
            </a:r>
            <a:endParaRPr lang="en-US" sz="750" dirty="0"/>
          </a:p>
        </p:txBody>
      </p:sp>
      <p:sp>
        <p:nvSpPr>
          <p:cNvPr id="51" name="Text 49"/>
          <p:cNvSpPr/>
          <p:nvPr/>
        </p:nvSpPr>
        <p:spPr>
          <a:xfrm>
            <a:off x="6099048" y="367588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Front-line managers  ·  Ops staff  ·  Local IT  ·  Quality reps</a:t>
            </a:r>
            <a:endParaRPr lang="en-US" sz="750" dirty="0"/>
          </a:p>
        </p:txBody>
      </p:sp>
      <p:sp>
        <p:nvSpPr>
          <p:cNvPr id="52" name="Text 50"/>
          <p:cNvSpPr/>
          <p:nvPr/>
        </p:nvSpPr>
        <p:spPr>
          <a:xfrm>
            <a:off x="6099048" y="402336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Cadence: Daily ops + weekly sync with Tier 2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Rights Matrix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decisions each tier owns, approves, or is consulted 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Governance Structure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65760" y="1170432"/>
            <a:ext cx="201168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170432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621792" y="117043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2468880" y="1170432"/>
            <a:ext cx="201168" cy="201168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468880" y="1170432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2724912" y="117043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572000" y="1170432"/>
            <a:ext cx="201168" cy="201168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1170432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828032" y="117043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675120" y="1170432"/>
            <a:ext cx="201168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0" y="1170432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6931152" y="117043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20040" y="1389888"/>
            <a:ext cx="3840480" cy="40233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1389888"/>
            <a:ext cx="3840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160520" y="1389888"/>
            <a:ext cx="1645920" cy="40233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160520" y="1389888"/>
            <a:ext cx="1645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806440" y="1389888"/>
            <a:ext cx="164592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806440" y="1389888"/>
            <a:ext cx="1645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452360" y="1389888"/>
            <a:ext cx="164592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52360" y="1389888"/>
            <a:ext cx="1645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/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Team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20040" y="1792224"/>
            <a:ext cx="3840480" cy="24871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11480" y="1792224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launch / kill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160520" y="1792224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160520" y="179222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806440" y="1792224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806440" y="179222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7452360" y="1792224"/>
            <a:ext cx="1645920" cy="248717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452360" y="179222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320040" y="2068373"/>
            <a:ext cx="3840480" cy="24871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11480" y="2068373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approval (&gt; €50K)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160520" y="2068373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160520" y="206837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5806440" y="2068373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806440" y="206837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7452360" y="2068373"/>
            <a:ext cx="1645920" cy="248717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452360" y="206837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320040" y="2344522"/>
            <a:ext cx="3840480" cy="24871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11480" y="2344522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approval (&lt; €50K)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160520" y="2344522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160520" y="234452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5806440" y="2344522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806440" y="234452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7452360" y="2344522"/>
            <a:ext cx="1645920" cy="248717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452360" y="234452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320040" y="2620670"/>
            <a:ext cx="3840480" cy="24871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11480" y="2620670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change (major)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160520" y="2620670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160520" y="2620670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5806440" y="2620670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806440" y="2620670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7452360" y="2620670"/>
            <a:ext cx="1645920" cy="248717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7452360" y="2620670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320040" y="2896819"/>
            <a:ext cx="3840480" cy="24871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11480" y="2896819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change (minor)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4160520" y="2896819"/>
            <a:ext cx="1645920" cy="248717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160520" y="2896819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5806440" y="2896819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806440" y="2896819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7452360" y="2896819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452360" y="2896819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320040" y="3172968"/>
            <a:ext cx="3840480" cy="24871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411480" y="3172968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escalation response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4160520" y="3172968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4160520" y="3172968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5806440" y="3172968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806440" y="3172968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7452360" y="3172968"/>
            <a:ext cx="1645920" cy="248717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7452360" y="3172968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320040" y="3449117"/>
            <a:ext cx="3840480" cy="24871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411480" y="3449117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design choices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4160520" y="3449117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4160520" y="3449117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82" name="Shape 80"/>
          <p:cNvSpPr/>
          <p:nvPr/>
        </p:nvSpPr>
        <p:spPr>
          <a:xfrm>
            <a:off x="5806440" y="3449117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5806440" y="3449117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84" name="Shape 82"/>
          <p:cNvSpPr/>
          <p:nvPr/>
        </p:nvSpPr>
        <p:spPr>
          <a:xfrm>
            <a:off x="7452360" y="3449117"/>
            <a:ext cx="1645920" cy="248717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7452360" y="3449117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86" name="Shape 84"/>
          <p:cNvSpPr/>
          <p:nvPr/>
        </p:nvSpPr>
        <p:spPr>
          <a:xfrm>
            <a:off x="320040" y="3725266"/>
            <a:ext cx="3840480" cy="24871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411480" y="3725266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/ vendor selection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4160520" y="3725266"/>
            <a:ext cx="1645920" cy="248717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160520" y="3725266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90" name="Shape 88"/>
          <p:cNvSpPr/>
          <p:nvPr/>
        </p:nvSpPr>
        <p:spPr>
          <a:xfrm>
            <a:off x="5806440" y="3725266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806440" y="3725266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92" name="Shape 90"/>
          <p:cNvSpPr/>
          <p:nvPr/>
        </p:nvSpPr>
        <p:spPr>
          <a:xfrm>
            <a:off x="7452360" y="3725266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7452360" y="3725266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94" name="Shape 92"/>
          <p:cNvSpPr/>
          <p:nvPr/>
        </p:nvSpPr>
        <p:spPr>
          <a:xfrm>
            <a:off x="320040" y="4001414"/>
            <a:ext cx="3840480" cy="24871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411480" y="4001414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sign-off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4160520" y="4001414"/>
            <a:ext cx="1645920" cy="248717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4160520" y="400141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98" name="Shape 96"/>
          <p:cNvSpPr/>
          <p:nvPr/>
        </p:nvSpPr>
        <p:spPr>
          <a:xfrm>
            <a:off x="5806440" y="4001414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5806440" y="400141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100" name="Shape 98"/>
          <p:cNvSpPr/>
          <p:nvPr/>
        </p:nvSpPr>
        <p:spPr>
          <a:xfrm>
            <a:off x="7452360" y="4001414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7452360" y="400141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2" name="Shape 100"/>
          <p:cNvSpPr/>
          <p:nvPr/>
        </p:nvSpPr>
        <p:spPr>
          <a:xfrm>
            <a:off x="320040" y="4277563"/>
            <a:ext cx="3840480" cy="248717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411480" y="4277563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communications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4160520" y="4277563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4160520" y="427756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6" name="Shape 104"/>
          <p:cNvSpPr/>
          <p:nvPr/>
        </p:nvSpPr>
        <p:spPr>
          <a:xfrm>
            <a:off x="5806440" y="4277563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5806440" y="427756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108" name="Shape 106"/>
          <p:cNvSpPr/>
          <p:nvPr/>
        </p:nvSpPr>
        <p:spPr>
          <a:xfrm>
            <a:off x="7452360" y="4277563"/>
            <a:ext cx="1645920" cy="248717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7452360" y="427756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10" name="Shape 108"/>
          <p:cNvSpPr/>
          <p:nvPr/>
        </p:nvSpPr>
        <p:spPr>
          <a:xfrm>
            <a:off x="320040" y="4553712"/>
            <a:ext cx="3840480" cy="248717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411480" y="4553712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process adaptation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160520" y="4553712"/>
            <a:ext cx="1645920" cy="248717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4160520" y="455371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14" name="Shape 112"/>
          <p:cNvSpPr/>
          <p:nvPr/>
        </p:nvSpPr>
        <p:spPr>
          <a:xfrm>
            <a:off x="5806440" y="4553712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5806440" y="455371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6" name="Shape 114"/>
          <p:cNvSpPr/>
          <p:nvPr/>
        </p:nvSpPr>
        <p:spPr>
          <a:xfrm>
            <a:off x="7452360" y="4553712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7452360" y="455371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Log, score, and own every risk — update at each governance checkpoint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Risk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65760" y="1389888"/>
            <a:ext cx="182880" cy="18288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3504" y="13898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 1–3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450592" y="1389888"/>
            <a:ext cx="182880" cy="18288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88336" y="13898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  4–7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535424" y="1389888"/>
            <a:ext cx="182880" cy="182880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168" y="13898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Med-High  8–14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620256" y="1389888"/>
            <a:ext cx="182880" cy="18288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0" y="13898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 15–25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20040" y="1645920"/>
            <a:ext cx="25603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1645920"/>
            <a:ext cx="2560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576072" y="1645920"/>
            <a:ext cx="201168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76072" y="164592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Description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2587752" y="1645920"/>
            <a:ext cx="969264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587752" y="1645920"/>
            <a:ext cx="96926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3557016" y="1645920"/>
            <a:ext cx="658368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557016" y="1645920"/>
            <a:ext cx="6583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(1–5)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215384" y="1645920"/>
            <a:ext cx="658368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215384" y="1645920"/>
            <a:ext cx="6583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(1–5)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4873752" y="1645920"/>
            <a:ext cx="54864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73752" y="1645920"/>
            <a:ext cx="548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422392" y="1645920"/>
            <a:ext cx="914400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422392" y="1645920"/>
            <a:ext cx="914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6336792" y="1645920"/>
            <a:ext cx="1719072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36792" y="1645920"/>
            <a:ext cx="17190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Action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8055864" y="1645920"/>
            <a:ext cx="768096" cy="38404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055864" y="1645920"/>
            <a:ext cx="768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320040" y="2029968"/>
            <a:ext cx="25603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56616" y="2029968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576072" y="2029968"/>
            <a:ext cx="201168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2587752" y="2029968"/>
            <a:ext cx="969264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624328" y="2029968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3557016" y="2029968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593592" y="2029968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4215384" y="2029968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251960" y="2029968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750" dirty="0"/>
          </a:p>
        </p:txBody>
      </p:sp>
      <p:sp>
        <p:nvSpPr>
          <p:cNvPr id="45" name="Shape 43"/>
          <p:cNvSpPr/>
          <p:nvPr/>
        </p:nvSpPr>
        <p:spPr>
          <a:xfrm>
            <a:off x="4873752" y="2029968"/>
            <a:ext cx="548640" cy="261518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910328" y="2029968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750" dirty="0"/>
          </a:p>
        </p:txBody>
      </p:sp>
      <p:sp>
        <p:nvSpPr>
          <p:cNvPr id="47" name="Shape 45"/>
          <p:cNvSpPr/>
          <p:nvPr/>
        </p:nvSpPr>
        <p:spPr>
          <a:xfrm>
            <a:off x="5422392" y="2029968"/>
            <a:ext cx="91440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458968" y="2029968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</a:t>
            </a:r>
            <a:endParaRPr lang="en-US" sz="750" dirty="0"/>
          </a:p>
        </p:txBody>
      </p:sp>
      <p:sp>
        <p:nvSpPr>
          <p:cNvPr id="49" name="Shape 47"/>
          <p:cNvSpPr/>
          <p:nvPr/>
        </p:nvSpPr>
        <p:spPr>
          <a:xfrm>
            <a:off x="6336792" y="2029968"/>
            <a:ext cx="171907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8055864" y="2029968"/>
            <a:ext cx="768096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320040" y="2318918"/>
            <a:ext cx="25603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56616" y="2318918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576072" y="2318918"/>
            <a:ext cx="201168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2587752" y="2318918"/>
            <a:ext cx="969264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2624328" y="2318918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3557016" y="2318918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593592" y="2318918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4215384" y="2318918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251960" y="2318918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60" name="Shape 58"/>
          <p:cNvSpPr/>
          <p:nvPr/>
        </p:nvSpPr>
        <p:spPr>
          <a:xfrm>
            <a:off x="4873752" y="2318918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910328" y="2318918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5422392" y="2318918"/>
            <a:ext cx="91440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458968" y="2318918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Lead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6336792" y="2318918"/>
            <a:ext cx="171907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8055864" y="2318918"/>
            <a:ext cx="768096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320040" y="2607869"/>
            <a:ext cx="25603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56616" y="2607869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576072" y="2607869"/>
            <a:ext cx="201168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2587752" y="2607869"/>
            <a:ext cx="969264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2624328" y="2607869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750" dirty="0"/>
          </a:p>
        </p:txBody>
      </p:sp>
      <p:sp>
        <p:nvSpPr>
          <p:cNvPr id="71" name="Shape 69"/>
          <p:cNvSpPr/>
          <p:nvPr/>
        </p:nvSpPr>
        <p:spPr>
          <a:xfrm>
            <a:off x="3557016" y="2607869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593592" y="2607869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750" dirty="0"/>
          </a:p>
        </p:txBody>
      </p:sp>
      <p:sp>
        <p:nvSpPr>
          <p:cNvPr id="73" name="Shape 71"/>
          <p:cNvSpPr/>
          <p:nvPr/>
        </p:nvSpPr>
        <p:spPr>
          <a:xfrm>
            <a:off x="4215384" y="2607869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4251960" y="2607869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75" name="Shape 73"/>
          <p:cNvSpPr/>
          <p:nvPr/>
        </p:nvSpPr>
        <p:spPr>
          <a:xfrm>
            <a:off x="4873752" y="2607869"/>
            <a:ext cx="548640" cy="261518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910328" y="2607869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750" dirty="0"/>
          </a:p>
        </p:txBody>
      </p:sp>
      <p:sp>
        <p:nvSpPr>
          <p:cNvPr id="77" name="Shape 75"/>
          <p:cNvSpPr/>
          <p:nvPr/>
        </p:nvSpPr>
        <p:spPr>
          <a:xfrm>
            <a:off x="5422392" y="2607869"/>
            <a:ext cx="91440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5458968" y="2607869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750" dirty="0"/>
          </a:p>
        </p:txBody>
      </p:sp>
      <p:sp>
        <p:nvSpPr>
          <p:cNvPr id="79" name="Shape 77"/>
          <p:cNvSpPr/>
          <p:nvPr/>
        </p:nvSpPr>
        <p:spPr>
          <a:xfrm>
            <a:off x="6336792" y="2607869"/>
            <a:ext cx="171907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55864" y="2607869"/>
            <a:ext cx="768096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320040" y="2896819"/>
            <a:ext cx="25603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356616" y="2896819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83" name="Shape 81"/>
          <p:cNvSpPr/>
          <p:nvPr/>
        </p:nvSpPr>
        <p:spPr>
          <a:xfrm>
            <a:off x="576072" y="2896819"/>
            <a:ext cx="201168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2587752" y="2896819"/>
            <a:ext cx="969264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2624328" y="2896819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Reputational</a:t>
            </a:r>
            <a:endParaRPr lang="en-US" sz="750" dirty="0"/>
          </a:p>
        </p:txBody>
      </p:sp>
      <p:sp>
        <p:nvSpPr>
          <p:cNvPr id="86" name="Shape 84"/>
          <p:cNvSpPr/>
          <p:nvPr/>
        </p:nvSpPr>
        <p:spPr>
          <a:xfrm>
            <a:off x="3557016" y="2896819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3593592" y="2896819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4215384" y="2896819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251960" y="2896819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90" name="Shape 88"/>
          <p:cNvSpPr/>
          <p:nvPr/>
        </p:nvSpPr>
        <p:spPr>
          <a:xfrm>
            <a:off x="4873752" y="2896819"/>
            <a:ext cx="548640" cy="261518"/>
          </a:xfrm>
          <a:prstGeom prst="rect">
            <a:avLst/>
          </a:prstGeom>
          <a:solidFill>
            <a:srgbClr val="F9A82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4910328" y="2896819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750" dirty="0"/>
          </a:p>
        </p:txBody>
      </p:sp>
      <p:sp>
        <p:nvSpPr>
          <p:cNvPr id="92" name="Shape 90"/>
          <p:cNvSpPr/>
          <p:nvPr/>
        </p:nvSpPr>
        <p:spPr>
          <a:xfrm>
            <a:off x="5422392" y="2896819"/>
            <a:ext cx="91440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5458968" y="2896819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</a:t>
            </a:r>
            <a:endParaRPr lang="en-US" sz="750" dirty="0"/>
          </a:p>
        </p:txBody>
      </p:sp>
      <p:sp>
        <p:nvSpPr>
          <p:cNvPr id="94" name="Shape 92"/>
          <p:cNvSpPr/>
          <p:nvPr/>
        </p:nvSpPr>
        <p:spPr>
          <a:xfrm>
            <a:off x="6336792" y="2896819"/>
            <a:ext cx="171907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8055864" y="2896819"/>
            <a:ext cx="768096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320040" y="3185770"/>
            <a:ext cx="25603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356616" y="3185770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576072" y="3185770"/>
            <a:ext cx="201168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2587752" y="3185770"/>
            <a:ext cx="969264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2624328" y="3185770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750" dirty="0"/>
          </a:p>
        </p:txBody>
      </p:sp>
      <p:sp>
        <p:nvSpPr>
          <p:cNvPr id="101" name="Shape 99"/>
          <p:cNvSpPr/>
          <p:nvPr/>
        </p:nvSpPr>
        <p:spPr>
          <a:xfrm>
            <a:off x="3557016" y="3185770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3593592" y="318577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03" name="Shape 101"/>
          <p:cNvSpPr/>
          <p:nvPr/>
        </p:nvSpPr>
        <p:spPr>
          <a:xfrm>
            <a:off x="4215384" y="3185770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4251960" y="318577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05" name="Shape 103"/>
          <p:cNvSpPr/>
          <p:nvPr/>
        </p:nvSpPr>
        <p:spPr>
          <a:xfrm>
            <a:off x="4873752" y="3185770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910328" y="3185770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107" name="Shape 105"/>
          <p:cNvSpPr/>
          <p:nvPr/>
        </p:nvSpPr>
        <p:spPr>
          <a:xfrm>
            <a:off x="5422392" y="3185770"/>
            <a:ext cx="91440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5458968" y="3185770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CTO</a:t>
            </a:r>
            <a:endParaRPr lang="en-US" sz="750" dirty="0"/>
          </a:p>
        </p:txBody>
      </p:sp>
      <p:sp>
        <p:nvSpPr>
          <p:cNvPr id="109" name="Shape 107"/>
          <p:cNvSpPr/>
          <p:nvPr/>
        </p:nvSpPr>
        <p:spPr>
          <a:xfrm>
            <a:off x="6336792" y="3185770"/>
            <a:ext cx="171907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8055864" y="3185770"/>
            <a:ext cx="768096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320040" y="3474720"/>
            <a:ext cx="25603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356616" y="3474720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113" name="Shape 111"/>
          <p:cNvSpPr/>
          <p:nvPr/>
        </p:nvSpPr>
        <p:spPr>
          <a:xfrm>
            <a:off x="576072" y="3474720"/>
            <a:ext cx="201168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2587752" y="3474720"/>
            <a:ext cx="969264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2624328" y="3474720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750" dirty="0"/>
          </a:p>
        </p:txBody>
      </p:sp>
      <p:sp>
        <p:nvSpPr>
          <p:cNvPr id="116" name="Shape 114"/>
          <p:cNvSpPr/>
          <p:nvPr/>
        </p:nvSpPr>
        <p:spPr>
          <a:xfrm>
            <a:off x="3557016" y="3474720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3593592" y="347472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18" name="Shape 116"/>
          <p:cNvSpPr/>
          <p:nvPr/>
        </p:nvSpPr>
        <p:spPr>
          <a:xfrm>
            <a:off x="4215384" y="3474720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9" name="Text 117"/>
          <p:cNvSpPr/>
          <p:nvPr/>
        </p:nvSpPr>
        <p:spPr>
          <a:xfrm>
            <a:off x="4251960" y="347472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20" name="Shape 118"/>
          <p:cNvSpPr/>
          <p:nvPr/>
        </p:nvSpPr>
        <p:spPr>
          <a:xfrm>
            <a:off x="4873752" y="3474720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4910328" y="3474720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122" name="Shape 120"/>
          <p:cNvSpPr/>
          <p:nvPr/>
        </p:nvSpPr>
        <p:spPr>
          <a:xfrm>
            <a:off x="5422392" y="3474720"/>
            <a:ext cx="91440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3" name="Text 121"/>
          <p:cNvSpPr/>
          <p:nvPr/>
        </p:nvSpPr>
        <p:spPr>
          <a:xfrm>
            <a:off x="5458968" y="3474720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Lead</a:t>
            </a:r>
            <a:endParaRPr lang="en-US" sz="750" dirty="0"/>
          </a:p>
        </p:txBody>
      </p:sp>
      <p:sp>
        <p:nvSpPr>
          <p:cNvPr id="124" name="Shape 122"/>
          <p:cNvSpPr/>
          <p:nvPr/>
        </p:nvSpPr>
        <p:spPr>
          <a:xfrm>
            <a:off x="6336792" y="3474720"/>
            <a:ext cx="171907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8055864" y="3474720"/>
            <a:ext cx="768096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320040" y="3763670"/>
            <a:ext cx="25603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7" name="Text 125"/>
          <p:cNvSpPr/>
          <p:nvPr/>
        </p:nvSpPr>
        <p:spPr>
          <a:xfrm>
            <a:off x="356616" y="3763670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128" name="Shape 126"/>
          <p:cNvSpPr/>
          <p:nvPr/>
        </p:nvSpPr>
        <p:spPr>
          <a:xfrm>
            <a:off x="576072" y="3763670"/>
            <a:ext cx="201168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587752" y="3763670"/>
            <a:ext cx="969264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2624328" y="3763670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750" dirty="0"/>
          </a:p>
        </p:txBody>
      </p:sp>
      <p:sp>
        <p:nvSpPr>
          <p:cNvPr id="131" name="Shape 129"/>
          <p:cNvSpPr/>
          <p:nvPr/>
        </p:nvSpPr>
        <p:spPr>
          <a:xfrm>
            <a:off x="3557016" y="3763670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3593592" y="376367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750" dirty="0"/>
          </a:p>
        </p:txBody>
      </p:sp>
      <p:sp>
        <p:nvSpPr>
          <p:cNvPr id="133" name="Shape 131"/>
          <p:cNvSpPr/>
          <p:nvPr/>
        </p:nvSpPr>
        <p:spPr>
          <a:xfrm>
            <a:off x="4215384" y="3763670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4251960" y="3763670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35" name="Shape 133"/>
          <p:cNvSpPr/>
          <p:nvPr/>
        </p:nvSpPr>
        <p:spPr>
          <a:xfrm>
            <a:off x="4873752" y="3763670"/>
            <a:ext cx="548640" cy="261518"/>
          </a:xfrm>
          <a:prstGeom prst="rect">
            <a:avLst/>
          </a:prstGeom>
          <a:solidFill>
            <a:srgbClr val="F9A82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4910328" y="3763670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750" dirty="0"/>
          </a:p>
        </p:txBody>
      </p:sp>
      <p:sp>
        <p:nvSpPr>
          <p:cNvPr id="137" name="Shape 135"/>
          <p:cNvSpPr/>
          <p:nvPr/>
        </p:nvSpPr>
        <p:spPr>
          <a:xfrm>
            <a:off x="5422392" y="3763670"/>
            <a:ext cx="91440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5458968" y="3763670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750" dirty="0"/>
          </a:p>
        </p:txBody>
      </p:sp>
      <p:sp>
        <p:nvSpPr>
          <p:cNvPr id="139" name="Shape 137"/>
          <p:cNvSpPr/>
          <p:nvPr/>
        </p:nvSpPr>
        <p:spPr>
          <a:xfrm>
            <a:off x="6336792" y="3763670"/>
            <a:ext cx="171907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8055864" y="3763670"/>
            <a:ext cx="768096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320040" y="4052621"/>
            <a:ext cx="25603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356616" y="4052621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143" name="Shape 141"/>
          <p:cNvSpPr/>
          <p:nvPr/>
        </p:nvSpPr>
        <p:spPr>
          <a:xfrm>
            <a:off x="576072" y="4052621"/>
            <a:ext cx="201168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587752" y="4052621"/>
            <a:ext cx="969264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5" name="Text 143"/>
          <p:cNvSpPr/>
          <p:nvPr/>
        </p:nvSpPr>
        <p:spPr>
          <a:xfrm>
            <a:off x="2624328" y="4052621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750" dirty="0"/>
          </a:p>
        </p:txBody>
      </p:sp>
      <p:sp>
        <p:nvSpPr>
          <p:cNvPr id="146" name="Shape 144"/>
          <p:cNvSpPr/>
          <p:nvPr/>
        </p:nvSpPr>
        <p:spPr>
          <a:xfrm>
            <a:off x="3557016" y="4052621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7" name="Text 145"/>
          <p:cNvSpPr/>
          <p:nvPr/>
        </p:nvSpPr>
        <p:spPr>
          <a:xfrm>
            <a:off x="3593592" y="4052621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48" name="Shape 146"/>
          <p:cNvSpPr/>
          <p:nvPr/>
        </p:nvSpPr>
        <p:spPr>
          <a:xfrm>
            <a:off x="4215384" y="4052621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9" name="Text 147"/>
          <p:cNvSpPr/>
          <p:nvPr/>
        </p:nvSpPr>
        <p:spPr>
          <a:xfrm>
            <a:off x="4251960" y="4052621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50" name="Shape 148"/>
          <p:cNvSpPr/>
          <p:nvPr/>
        </p:nvSpPr>
        <p:spPr>
          <a:xfrm>
            <a:off x="4873752" y="4052621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1" name="Text 149"/>
          <p:cNvSpPr/>
          <p:nvPr/>
        </p:nvSpPr>
        <p:spPr>
          <a:xfrm>
            <a:off x="4910328" y="4052621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152" name="Shape 150"/>
          <p:cNvSpPr/>
          <p:nvPr/>
        </p:nvSpPr>
        <p:spPr>
          <a:xfrm>
            <a:off x="5422392" y="4052621"/>
            <a:ext cx="91440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3" name="Text 151"/>
          <p:cNvSpPr/>
          <p:nvPr/>
        </p:nvSpPr>
        <p:spPr>
          <a:xfrm>
            <a:off x="5458968" y="4052621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Mgr</a:t>
            </a:r>
            <a:endParaRPr lang="en-US" sz="750" dirty="0"/>
          </a:p>
        </p:txBody>
      </p:sp>
      <p:sp>
        <p:nvSpPr>
          <p:cNvPr id="154" name="Shape 152"/>
          <p:cNvSpPr/>
          <p:nvPr/>
        </p:nvSpPr>
        <p:spPr>
          <a:xfrm>
            <a:off x="6336792" y="4052621"/>
            <a:ext cx="171907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8055864" y="4052621"/>
            <a:ext cx="768096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320040" y="4341571"/>
            <a:ext cx="25603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7" name="Text 155"/>
          <p:cNvSpPr/>
          <p:nvPr/>
        </p:nvSpPr>
        <p:spPr>
          <a:xfrm>
            <a:off x="356616" y="4341571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158" name="Shape 156"/>
          <p:cNvSpPr/>
          <p:nvPr/>
        </p:nvSpPr>
        <p:spPr>
          <a:xfrm>
            <a:off x="576072" y="4341571"/>
            <a:ext cx="201168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2587752" y="4341571"/>
            <a:ext cx="969264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0" name="Text 158"/>
          <p:cNvSpPr/>
          <p:nvPr/>
        </p:nvSpPr>
        <p:spPr>
          <a:xfrm>
            <a:off x="2624328" y="4341571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750" dirty="0"/>
          </a:p>
        </p:txBody>
      </p:sp>
      <p:sp>
        <p:nvSpPr>
          <p:cNvPr id="161" name="Shape 159"/>
          <p:cNvSpPr/>
          <p:nvPr/>
        </p:nvSpPr>
        <p:spPr>
          <a:xfrm>
            <a:off x="3557016" y="4341571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2" name="Text 160"/>
          <p:cNvSpPr/>
          <p:nvPr/>
        </p:nvSpPr>
        <p:spPr>
          <a:xfrm>
            <a:off x="3593592" y="4341571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63" name="Shape 161"/>
          <p:cNvSpPr/>
          <p:nvPr/>
        </p:nvSpPr>
        <p:spPr>
          <a:xfrm>
            <a:off x="4215384" y="4341571"/>
            <a:ext cx="658368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4" name="Text 162"/>
          <p:cNvSpPr/>
          <p:nvPr/>
        </p:nvSpPr>
        <p:spPr>
          <a:xfrm>
            <a:off x="4251960" y="4341571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750" dirty="0"/>
          </a:p>
        </p:txBody>
      </p:sp>
      <p:sp>
        <p:nvSpPr>
          <p:cNvPr id="165" name="Shape 163"/>
          <p:cNvSpPr/>
          <p:nvPr/>
        </p:nvSpPr>
        <p:spPr>
          <a:xfrm>
            <a:off x="4873752" y="4341571"/>
            <a:ext cx="548640" cy="261518"/>
          </a:xfrm>
          <a:prstGeom prst="rect">
            <a:avLst/>
          </a:prstGeom>
          <a:solidFill>
            <a:srgbClr val="E651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6" name="Text 164"/>
          <p:cNvSpPr/>
          <p:nvPr/>
        </p:nvSpPr>
        <p:spPr>
          <a:xfrm>
            <a:off x="4910328" y="4341571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50" dirty="0"/>
          </a:p>
        </p:txBody>
      </p:sp>
      <p:sp>
        <p:nvSpPr>
          <p:cNvPr id="167" name="Shape 165"/>
          <p:cNvSpPr/>
          <p:nvPr/>
        </p:nvSpPr>
        <p:spPr>
          <a:xfrm>
            <a:off x="5422392" y="4341571"/>
            <a:ext cx="914400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8" name="Text 166"/>
          <p:cNvSpPr/>
          <p:nvPr/>
        </p:nvSpPr>
        <p:spPr>
          <a:xfrm>
            <a:off x="5458968" y="4341571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750" dirty="0"/>
          </a:p>
        </p:txBody>
      </p:sp>
      <p:sp>
        <p:nvSpPr>
          <p:cNvPr id="169" name="Shape 167"/>
          <p:cNvSpPr/>
          <p:nvPr/>
        </p:nvSpPr>
        <p:spPr>
          <a:xfrm>
            <a:off x="6336792" y="4341571"/>
            <a:ext cx="1719072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8055864" y="4341571"/>
            <a:ext cx="768096" cy="26151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320040" y="4630522"/>
            <a:ext cx="25603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2" name="Text 170"/>
          <p:cNvSpPr/>
          <p:nvPr/>
        </p:nvSpPr>
        <p:spPr>
          <a:xfrm>
            <a:off x="356616" y="4630522"/>
            <a:ext cx="182880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173" name="Shape 171"/>
          <p:cNvSpPr/>
          <p:nvPr/>
        </p:nvSpPr>
        <p:spPr>
          <a:xfrm>
            <a:off x="576072" y="4630522"/>
            <a:ext cx="201168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2587752" y="4630522"/>
            <a:ext cx="969264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5" name="Text 173"/>
          <p:cNvSpPr/>
          <p:nvPr/>
        </p:nvSpPr>
        <p:spPr>
          <a:xfrm>
            <a:off x="2624328" y="4630522"/>
            <a:ext cx="896112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Reputational</a:t>
            </a:r>
            <a:endParaRPr lang="en-US" sz="750" dirty="0"/>
          </a:p>
        </p:txBody>
      </p:sp>
      <p:sp>
        <p:nvSpPr>
          <p:cNvPr id="176" name="Shape 174"/>
          <p:cNvSpPr/>
          <p:nvPr/>
        </p:nvSpPr>
        <p:spPr>
          <a:xfrm>
            <a:off x="3557016" y="4630522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7" name="Text 175"/>
          <p:cNvSpPr/>
          <p:nvPr/>
        </p:nvSpPr>
        <p:spPr>
          <a:xfrm>
            <a:off x="3593592" y="4630522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750" dirty="0"/>
          </a:p>
        </p:txBody>
      </p:sp>
      <p:sp>
        <p:nvSpPr>
          <p:cNvPr id="178" name="Shape 176"/>
          <p:cNvSpPr/>
          <p:nvPr/>
        </p:nvSpPr>
        <p:spPr>
          <a:xfrm>
            <a:off x="4215384" y="4630522"/>
            <a:ext cx="658368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9" name="Text 177"/>
          <p:cNvSpPr/>
          <p:nvPr/>
        </p:nvSpPr>
        <p:spPr>
          <a:xfrm>
            <a:off x="4251960" y="4630522"/>
            <a:ext cx="585216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750" dirty="0"/>
          </a:p>
        </p:txBody>
      </p:sp>
      <p:sp>
        <p:nvSpPr>
          <p:cNvPr id="180" name="Shape 178"/>
          <p:cNvSpPr/>
          <p:nvPr/>
        </p:nvSpPr>
        <p:spPr>
          <a:xfrm>
            <a:off x="4873752" y="4630522"/>
            <a:ext cx="548640" cy="261518"/>
          </a:xfrm>
          <a:prstGeom prst="rect">
            <a:avLst/>
          </a:prstGeom>
          <a:solidFill>
            <a:srgbClr val="F9A82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1" name="Text 179"/>
          <p:cNvSpPr/>
          <p:nvPr/>
        </p:nvSpPr>
        <p:spPr>
          <a:xfrm>
            <a:off x="4910328" y="4630522"/>
            <a:ext cx="47548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750" dirty="0"/>
          </a:p>
        </p:txBody>
      </p:sp>
      <p:sp>
        <p:nvSpPr>
          <p:cNvPr id="182" name="Shape 180"/>
          <p:cNvSpPr/>
          <p:nvPr/>
        </p:nvSpPr>
        <p:spPr>
          <a:xfrm>
            <a:off x="5422392" y="4630522"/>
            <a:ext cx="914400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3" name="Text 181"/>
          <p:cNvSpPr/>
          <p:nvPr/>
        </p:nvSpPr>
        <p:spPr>
          <a:xfrm>
            <a:off x="5458968" y="4630522"/>
            <a:ext cx="841248" cy="2615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750" dirty="0"/>
          </a:p>
        </p:txBody>
      </p:sp>
      <p:sp>
        <p:nvSpPr>
          <p:cNvPr id="184" name="Shape 182"/>
          <p:cNvSpPr/>
          <p:nvPr/>
        </p:nvSpPr>
        <p:spPr>
          <a:xfrm>
            <a:off x="6336792" y="4630522"/>
            <a:ext cx="1719072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8055864" y="4630522"/>
            <a:ext cx="768096" cy="26151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Cadence Planner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your rhythm — who meets when, what they decide, and what they report up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Governance Structure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289304" y="1389888"/>
            <a:ext cx="1554480" cy="34747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89304" y="1389888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/ Meeting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843784" y="1389888"/>
            <a:ext cx="457200" cy="34747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43784" y="1389888"/>
            <a:ext cx="457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300984" y="1389888"/>
            <a:ext cx="1645920" cy="34747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00984" y="1389888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Attendees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946904" y="1389888"/>
            <a:ext cx="2377440" cy="34747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46904" y="1389888"/>
            <a:ext cx="2377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7324344" y="1389888"/>
            <a:ext cx="1828800" cy="34747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24344" y="138988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20040" y="1773936"/>
            <a:ext cx="969264" cy="42062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 rot="16200000">
            <a:off x="320040" y="1773936"/>
            <a:ext cx="96926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289304" y="1773936"/>
            <a:ext cx="155448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362456" y="1773936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Stand-up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843784" y="1773936"/>
            <a:ext cx="4572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916936" y="1773936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T3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3300984" y="1773936"/>
            <a:ext cx="164592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374136" y="1773936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ops team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4946904" y="1773936"/>
            <a:ext cx="237744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0056" y="1773936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Blockers / output review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7324344" y="1773936"/>
            <a:ext cx="18288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97496" y="1773936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items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20040" y="2286000"/>
            <a:ext cx="969264" cy="89611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 rot="16200000">
            <a:off x="320040" y="2286000"/>
            <a:ext cx="969264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289304" y="2286000"/>
            <a:ext cx="155448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362456" y="2286000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Stand-up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2843784" y="2286000"/>
            <a:ext cx="4572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916936" y="2286000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300984" y="2286000"/>
            <a:ext cx="164592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374136" y="2286000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+ workstream leads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4946904" y="2286000"/>
            <a:ext cx="237744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20056" y="2286000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/ risks / decisions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7324344" y="2286000"/>
            <a:ext cx="18288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397496" y="2286000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update + decisions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1289304" y="2761488"/>
            <a:ext cx="155448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362456" y="2761488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Review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2843784" y="2761488"/>
            <a:ext cx="45720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2916936" y="2761488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3300984" y="2761488"/>
            <a:ext cx="164592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374136" y="2761488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+ Risk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4946904" y="2761488"/>
            <a:ext cx="237744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020056" y="2761488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5 risk status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7324344" y="2761488"/>
            <a:ext cx="182880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397496" y="2761488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actions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320040" y="3273552"/>
            <a:ext cx="969264" cy="42062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 rot="16200000">
            <a:off x="320040" y="3273552"/>
            <a:ext cx="96926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1289304" y="3273552"/>
            <a:ext cx="155448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1362456" y="3273552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Update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2843784" y="3273552"/>
            <a:ext cx="4572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2916936" y="3273552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3300984" y="3273552"/>
            <a:ext cx="164592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374136" y="3273552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+ PMO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4946904" y="3273552"/>
            <a:ext cx="237744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020056" y="3273552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health / escalations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7324344" y="3273552"/>
            <a:ext cx="18288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397496" y="3273552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+ guidance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320040" y="3785616"/>
            <a:ext cx="969264" cy="89611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 rot="16200000">
            <a:off x="320040" y="3785616"/>
            <a:ext cx="969264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1289304" y="3785616"/>
            <a:ext cx="155448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1362456" y="3785616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2843784" y="3785616"/>
            <a:ext cx="4572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2916936" y="3785616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3300984" y="3785616"/>
            <a:ext cx="164592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374136" y="3785616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CxO + PMO lead</a:t>
            </a:r>
            <a:endParaRPr lang="en-US" sz="800" dirty="0"/>
          </a:p>
        </p:txBody>
      </p:sp>
      <p:sp>
        <p:nvSpPr>
          <p:cNvPr id="74" name="Shape 72"/>
          <p:cNvSpPr/>
          <p:nvPr/>
        </p:nvSpPr>
        <p:spPr>
          <a:xfrm>
            <a:off x="4946904" y="3785616"/>
            <a:ext cx="237744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020056" y="3785616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Strategy, budget, priorities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7324344" y="3785616"/>
            <a:ext cx="18288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7397496" y="3785616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changes / decisions</a:t>
            </a:r>
            <a:endParaRPr lang="en-US" sz="800" dirty="0"/>
          </a:p>
        </p:txBody>
      </p:sp>
      <p:sp>
        <p:nvSpPr>
          <p:cNvPr id="78" name="Shape 76"/>
          <p:cNvSpPr/>
          <p:nvPr/>
        </p:nvSpPr>
        <p:spPr>
          <a:xfrm>
            <a:off x="1289304" y="4261104"/>
            <a:ext cx="155448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1362456" y="4261104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Review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2843784" y="4261104"/>
            <a:ext cx="45720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2916936" y="4261104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3300984" y="4261104"/>
            <a:ext cx="164592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374136" y="42611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+ CxO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4946904" y="4261104"/>
            <a:ext cx="237744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5020056" y="4261104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vs. plan + variances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7324344" y="4261104"/>
            <a:ext cx="1828800" cy="42062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7397496" y="4261104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adjustments</a:t>
            </a: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320040" y="4773168"/>
            <a:ext cx="969264" cy="42062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 rot="16200000">
            <a:off x="320040" y="4773168"/>
            <a:ext cx="96926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1289304" y="4773168"/>
            <a:ext cx="155448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1362456" y="4773168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Review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2843784" y="4773168"/>
            <a:ext cx="4572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2916936" y="4773168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3300984" y="4773168"/>
            <a:ext cx="164592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3374136" y="4773168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committee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4946904" y="4773168"/>
            <a:ext cx="237744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5020056" y="4773168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check / lessons / roadmap</a:t>
            </a: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7324344" y="4773168"/>
            <a:ext cx="1828800" cy="420624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7397496" y="4773168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governance charter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 STATUS REPORT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Status Report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view: status, milestones, risks, budget variance, and next actions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Status Report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73736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7373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057400" y="1389888"/>
            <a:ext cx="91440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057400" y="1389888"/>
            <a:ext cx="914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971800" y="1389888"/>
            <a:ext cx="420624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971800" y="1389888"/>
            <a:ext cx="4206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392424" y="1389888"/>
            <a:ext cx="173736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92424" y="1389888"/>
            <a:ext cx="17373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Milestone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Period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129784" y="1389888"/>
            <a:ext cx="173736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129784" y="1389888"/>
            <a:ext cx="17373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Risk /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6867144" y="1389888"/>
            <a:ext cx="82296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67144" y="1389888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Variance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690104" y="1389888"/>
            <a:ext cx="1225296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90104" y="1389888"/>
            <a:ext cx="12252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Needed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1792224"/>
            <a:ext cx="17373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74904" y="1792224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Redesign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2057400" y="1792224"/>
            <a:ext cx="91440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112264" y="1792224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J. Müller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2971800" y="1792224"/>
            <a:ext cx="420624" cy="450799"/>
          </a:xfrm>
          <a:prstGeom prst="rect">
            <a:avLst/>
          </a:prstGeom>
          <a:solidFill>
            <a:srgbClr val="2E7D32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026664" y="1792224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392424" y="1792224"/>
            <a:ext cx="17373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447288" y="1792224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Value-stream map signed off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129784" y="1792224"/>
            <a:ext cx="17373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184648" y="1792224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dep. delay / parallel workstream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6867144" y="1792224"/>
            <a:ext cx="8229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22008" y="1792224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+2%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690104" y="1792224"/>
            <a:ext cx="1225296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744968" y="1792224"/>
            <a:ext cx="1115568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scope ext.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20040" y="2270455"/>
            <a:ext cx="17373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74904" y="2270455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Data Migration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2057400" y="2270455"/>
            <a:ext cx="91440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112264" y="2270455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 Li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2971800" y="2270455"/>
            <a:ext cx="420624" cy="450799"/>
          </a:xfrm>
          <a:prstGeom prst="rect">
            <a:avLst/>
          </a:prstGeom>
          <a:solidFill>
            <a:srgbClr val="E651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026664" y="2270455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392424" y="2270455"/>
            <a:ext cx="17373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447288" y="2270455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cleansing 60% complete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5129784" y="2270455"/>
            <a:ext cx="17373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184648" y="2270455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gaps / daily QA sprint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6867144" y="2270455"/>
            <a:ext cx="8229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922008" y="2270455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+9%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7690104" y="2270455"/>
            <a:ext cx="1225296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744968" y="2270455"/>
            <a:ext cx="1115568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contingency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320040" y="2748686"/>
            <a:ext cx="17373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74904" y="2748686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Wave 1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2057400" y="2748686"/>
            <a:ext cx="91440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2112264" y="2748686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Patel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2971800" y="2748686"/>
            <a:ext cx="420624" cy="450799"/>
          </a:xfrm>
          <a:prstGeom prst="rect">
            <a:avLst/>
          </a:prstGeom>
          <a:solidFill>
            <a:srgbClr val="2E7D32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026664" y="2748686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3392424" y="2748686"/>
            <a:ext cx="17373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447288" y="2748686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bot live in UAT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5129784" y="2748686"/>
            <a:ext cx="17373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184648" y="2748686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adoption / change mgmt boost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6867144" y="2748686"/>
            <a:ext cx="8229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922008" y="2748686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-3%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7690104" y="2748686"/>
            <a:ext cx="1225296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20040" y="3226918"/>
            <a:ext cx="17373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374904" y="3226918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Uplift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2057400" y="3226918"/>
            <a:ext cx="91440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2112264" y="3226918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 Garcia</a:t>
            </a: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2971800" y="3226918"/>
            <a:ext cx="420624" cy="450799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3026664" y="3226918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100" dirty="0"/>
          </a:p>
        </p:txBody>
      </p:sp>
      <p:sp>
        <p:nvSpPr>
          <p:cNvPr id="71" name="Shape 69"/>
          <p:cNvSpPr/>
          <p:nvPr/>
        </p:nvSpPr>
        <p:spPr>
          <a:xfrm>
            <a:off x="3392424" y="3226918"/>
            <a:ext cx="17373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447288" y="3226918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GDPR audit overdue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5129784" y="3226918"/>
            <a:ext cx="17373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5184648" y="3226918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breach / legal mobilised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6867144" y="3226918"/>
            <a:ext cx="8229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922008" y="3226918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+18%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7690104" y="3226918"/>
            <a:ext cx="1225296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744968" y="3226918"/>
            <a:ext cx="1115568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Escalate to Tier 1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320040" y="3705149"/>
            <a:ext cx="17373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374904" y="3705149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Upskilling</a:t>
            </a:r>
            <a:endParaRPr lang="en-US" sz="800" dirty="0"/>
          </a:p>
        </p:txBody>
      </p:sp>
      <p:sp>
        <p:nvSpPr>
          <p:cNvPr id="81" name="Shape 79"/>
          <p:cNvSpPr/>
          <p:nvPr/>
        </p:nvSpPr>
        <p:spPr>
          <a:xfrm>
            <a:off x="2057400" y="3705149"/>
            <a:ext cx="91440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2112264" y="3705149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 Nguyen</a:t>
            </a:r>
            <a:endParaRPr lang="en-US" sz="800" dirty="0"/>
          </a:p>
        </p:txBody>
      </p:sp>
      <p:sp>
        <p:nvSpPr>
          <p:cNvPr id="83" name="Shape 81"/>
          <p:cNvSpPr/>
          <p:nvPr/>
        </p:nvSpPr>
        <p:spPr>
          <a:xfrm>
            <a:off x="2971800" y="3705149"/>
            <a:ext cx="420624" cy="450799"/>
          </a:xfrm>
          <a:prstGeom prst="rect">
            <a:avLst/>
          </a:prstGeom>
          <a:solidFill>
            <a:srgbClr val="2E7D32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3026664" y="3705149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85" name="Shape 83"/>
          <p:cNvSpPr/>
          <p:nvPr/>
        </p:nvSpPr>
        <p:spPr>
          <a:xfrm>
            <a:off x="3392424" y="3705149"/>
            <a:ext cx="17373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3447288" y="3705149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staff trained (Wave 1)</a:t>
            </a:r>
            <a:endParaRPr lang="en-US" sz="800" dirty="0"/>
          </a:p>
        </p:txBody>
      </p:sp>
      <p:sp>
        <p:nvSpPr>
          <p:cNvPr id="87" name="Shape 85"/>
          <p:cNvSpPr/>
          <p:nvPr/>
        </p:nvSpPr>
        <p:spPr>
          <a:xfrm>
            <a:off x="5129784" y="3705149"/>
            <a:ext cx="17373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5184648" y="3705149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 / stagger schedule</a:t>
            </a:r>
            <a:endParaRPr lang="en-US" sz="800" dirty="0"/>
          </a:p>
        </p:txBody>
      </p:sp>
      <p:sp>
        <p:nvSpPr>
          <p:cNvPr id="89" name="Shape 87"/>
          <p:cNvSpPr/>
          <p:nvPr/>
        </p:nvSpPr>
        <p:spPr>
          <a:xfrm>
            <a:off x="6867144" y="3705149"/>
            <a:ext cx="822960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922008" y="3705149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</a:t>
            </a:r>
            <a:endParaRPr lang="en-US" sz="800" dirty="0"/>
          </a:p>
        </p:txBody>
      </p:sp>
      <p:sp>
        <p:nvSpPr>
          <p:cNvPr id="91" name="Shape 89"/>
          <p:cNvSpPr/>
          <p:nvPr/>
        </p:nvSpPr>
        <p:spPr>
          <a:xfrm>
            <a:off x="7690104" y="3705149"/>
            <a:ext cx="1225296" cy="450799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320040" y="4183380"/>
            <a:ext cx="17373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374904" y="4183380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Portal MVP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2057400" y="4183380"/>
            <a:ext cx="91440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2112264" y="4183380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L. Brown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2971800" y="4183380"/>
            <a:ext cx="420624" cy="450799"/>
          </a:xfrm>
          <a:prstGeom prst="rect">
            <a:avLst/>
          </a:prstGeom>
          <a:solidFill>
            <a:srgbClr val="E651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3026664" y="4183380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98" name="Shape 96"/>
          <p:cNvSpPr/>
          <p:nvPr/>
        </p:nvSpPr>
        <p:spPr>
          <a:xfrm>
            <a:off x="3392424" y="4183380"/>
            <a:ext cx="17373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447288" y="4183380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UX design delayed 2 weeks</a:t>
            </a: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5129784" y="4183380"/>
            <a:ext cx="17373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5184648" y="4183380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lag / interim resource</a:t>
            </a:r>
            <a:endParaRPr lang="en-US" sz="800" dirty="0"/>
          </a:p>
        </p:txBody>
      </p:sp>
      <p:sp>
        <p:nvSpPr>
          <p:cNvPr id="102" name="Shape 100"/>
          <p:cNvSpPr/>
          <p:nvPr/>
        </p:nvSpPr>
        <p:spPr>
          <a:xfrm>
            <a:off x="6867144" y="4183380"/>
            <a:ext cx="822960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6922008" y="4183380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+6%</a:t>
            </a:r>
            <a:endParaRPr lang="en-US" sz="800" dirty="0"/>
          </a:p>
        </p:txBody>
      </p:sp>
      <p:sp>
        <p:nvSpPr>
          <p:cNvPr id="104" name="Shape 102"/>
          <p:cNvSpPr/>
          <p:nvPr/>
        </p:nvSpPr>
        <p:spPr>
          <a:xfrm>
            <a:off x="7690104" y="4183380"/>
            <a:ext cx="1225296" cy="450799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7744968" y="4183380"/>
            <a:ext cx="1115568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resource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 STATUS REPORT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Dashboard — Card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initiative — use for exec briefings and steering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Status Report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70048" cy="1444752"/>
          </a:xfrm>
          <a:prstGeom prst="rect">
            <a:avLst/>
          </a:prstGeom>
          <a:solidFill>
            <a:srgbClr val="E8EEF4"/>
          </a:solidFill>
          <a:ln w="1905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670048" cy="7315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404872" y="1463040"/>
            <a:ext cx="585216" cy="40233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04872" y="1463040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411480" y="1499616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Redesign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11480" y="1792224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J. Müller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11480" y="2029968"/>
            <a:ext cx="2487168" cy="12801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1480" y="2029968"/>
            <a:ext cx="1790761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2185416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72% complete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411480" y="2377440"/>
            <a:ext cx="248716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411480" y="241401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IT dependency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11480" y="2606040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Pilot go-live: wk 8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46120" y="1389888"/>
            <a:ext cx="2670048" cy="1444752"/>
          </a:xfrm>
          <a:prstGeom prst="rect">
            <a:avLst/>
          </a:prstGeom>
          <a:solidFill>
            <a:srgbClr val="E8EEF4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46120" y="1389888"/>
            <a:ext cx="2670048" cy="7315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30952" y="1463040"/>
            <a:ext cx="585216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330952" y="1463040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3337560" y="1499616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Data Migration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337560" y="1792224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S. Li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3337560" y="2029968"/>
            <a:ext cx="2487168" cy="12801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337560" y="2029968"/>
            <a:ext cx="1193841" cy="12801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337560" y="2185416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48% complete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3337560" y="2377440"/>
            <a:ext cx="248716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2" name="Text 30"/>
          <p:cNvSpPr/>
          <p:nvPr/>
        </p:nvSpPr>
        <p:spPr>
          <a:xfrm>
            <a:off x="3337560" y="241401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Data quality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3337560" y="2606040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QA sprint complete: wk 6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6172200" y="1389888"/>
            <a:ext cx="2670048" cy="1444752"/>
          </a:xfrm>
          <a:prstGeom prst="rect">
            <a:avLst/>
          </a:prstGeom>
          <a:solidFill>
            <a:srgbClr val="E8EEF4"/>
          </a:solidFill>
          <a:ln w="1905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172200" y="1389888"/>
            <a:ext cx="2670048" cy="7315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57032" y="1463040"/>
            <a:ext cx="585216" cy="40233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257032" y="1463040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6263640" y="1499616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Wave 1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263640" y="1792224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A. Patel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6263640" y="2029968"/>
            <a:ext cx="2487168" cy="12801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263640" y="2029968"/>
            <a:ext cx="2114093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63640" y="2185416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85% complete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6263640" y="2377440"/>
            <a:ext cx="248716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6263640" y="241401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Adoption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263640" y="2606040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UAT sign-off: wk 5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20040" y="3017520"/>
            <a:ext cx="2670048" cy="1444752"/>
          </a:xfrm>
          <a:prstGeom prst="rect">
            <a:avLst/>
          </a:prstGeom>
          <a:solidFill>
            <a:srgbClr val="E8EEF4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320040" y="3017520"/>
            <a:ext cx="2670048" cy="7315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2404872" y="3090672"/>
            <a:ext cx="585216" cy="40233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404872" y="3090672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</a:t>
            </a:r>
            <a:endParaRPr lang="en-US" sz="700" dirty="0"/>
          </a:p>
        </p:txBody>
      </p:sp>
      <p:sp>
        <p:nvSpPr>
          <p:cNvPr id="50" name="Text 48"/>
          <p:cNvSpPr/>
          <p:nvPr/>
        </p:nvSpPr>
        <p:spPr>
          <a:xfrm>
            <a:off x="411480" y="3127248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Uplift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411480" y="341985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M. Garcia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11480" y="3657600"/>
            <a:ext cx="2487168" cy="12801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411480" y="3657600"/>
            <a:ext cx="547177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11480" y="3813048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22% complete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411480" y="4005072"/>
            <a:ext cx="248716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6" name="Text 54"/>
          <p:cNvSpPr/>
          <p:nvPr/>
        </p:nvSpPr>
        <p:spPr>
          <a:xfrm>
            <a:off x="411480" y="4041648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GDPR audit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411480" y="423367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Legal review: urgent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3246120" y="3017520"/>
            <a:ext cx="2670048" cy="1444752"/>
          </a:xfrm>
          <a:prstGeom prst="rect">
            <a:avLst/>
          </a:prstGeom>
          <a:solidFill>
            <a:srgbClr val="E8EEF4"/>
          </a:solidFill>
          <a:ln w="1905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3246120" y="3017520"/>
            <a:ext cx="2670048" cy="7315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5330952" y="3090672"/>
            <a:ext cx="585216" cy="40233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330952" y="3090672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</a:t>
            </a:r>
            <a:endParaRPr lang="en-US" sz="700" dirty="0"/>
          </a:p>
        </p:txBody>
      </p:sp>
      <p:sp>
        <p:nvSpPr>
          <p:cNvPr id="62" name="Text 60"/>
          <p:cNvSpPr/>
          <p:nvPr/>
        </p:nvSpPr>
        <p:spPr>
          <a:xfrm>
            <a:off x="3337560" y="3127248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Upskilling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3337560" y="341985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T. Nguyen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3337560" y="3657600"/>
            <a:ext cx="2487168" cy="12801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337560" y="3657600"/>
            <a:ext cx="1492301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3337560" y="3813048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 complete</a:t>
            </a:r>
            <a:endParaRPr lang="en-US" sz="750" dirty="0"/>
          </a:p>
        </p:txBody>
      </p:sp>
      <p:sp>
        <p:nvSpPr>
          <p:cNvPr id="67" name="Shape 65"/>
          <p:cNvSpPr/>
          <p:nvPr/>
        </p:nvSpPr>
        <p:spPr>
          <a:xfrm>
            <a:off x="3337560" y="4005072"/>
            <a:ext cx="248716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8" name="Text 66"/>
          <p:cNvSpPr/>
          <p:nvPr/>
        </p:nvSpPr>
        <p:spPr>
          <a:xfrm>
            <a:off x="3337560" y="4041648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Availability</a:t>
            </a:r>
            <a:endParaRPr lang="en-US" sz="800" dirty="0"/>
          </a:p>
        </p:txBody>
      </p:sp>
      <p:sp>
        <p:nvSpPr>
          <p:cNvPr id="69" name="Text 67"/>
          <p:cNvSpPr/>
          <p:nvPr/>
        </p:nvSpPr>
        <p:spPr>
          <a:xfrm>
            <a:off x="3337560" y="423367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Wave 2 kick-off: wk 9</a:t>
            </a:r>
            <a:endParaRPr lang="en-US" sz="800" dirty="0"/>
          </a:p>
        </p:txBody>
      </p:sp>
      <p:sp>
        <p:nvSpPr>
          <p:cNvPr id="70" name="Shape 68"/>
          <p:cNvSpPr/>
          <p:nvPr/>
        </p:nvSpPr>
        <p:spPr>
          <a:xfrm>
            <a:off x="6172200" y="3017520"/>
            <a:ext cx="2670048" cy="1444752"/>
          </a:xfrm>
          <a:prstGeom prst="rect">
            <a:avLst/>
          </a:prstGeom>
          <a:solidFill>
            <a:srgbClr val="E8EEF4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6172200" y="3017520"/>
            <a:ext cx="2670048" cy="7315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8257032" y="3090672"/>
            <a:ext cx="585216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257032" y="3090672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700" dirty="0"/>
          </a:p>
        </p:txBody>
      </p:sp>
      <p:sp>
        <p:nvSpPr>
          <p:cNvPr id="74" name="Text 72"/>
          <p:cNvSpPr/>
          <p:nvPr/>
        </p:nvSpPr>
        <p:spPr>
          <a:xfrm>
            <a:off x="6263640" y="3127248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Portal MVP</a:t>
            </a:r>
            <a:endParaRPr lang="en-US" sz="1100" dirty="0"/>
          </a:p>
        </p:txBody>
      </p:sp>
      <p:sp>
        <p:nvSpPr>
          <p:cNvPr id="75" name="Text 73"/>
          <p:cNvSpPr/>
          <p:nvPr/>
        </p:nvSpPr>
        <p:spPr>
          <a:xfrm>
            <a:off x="6263640" y="341985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L. Brown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6263640" y="3657600"/>
            <a:ext cx="2487168" cy="128016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6263640" y="3657600"/>
            <a:ext cx="945124" cy="12801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263640" y="3813048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38% complete</a:t>
            </a:r>
            <a:endParaRPr lang="en-US" sz="750" dirty="0"/>
          </a:p>
        </p:txBody>
      </p:sp>
      <p:sp>
        <p:nvSpPr>
          <p:cNvPr id="79" name="Shape 77"/>
          <p:cNvSpPr/>
          <p:nvPr/>
        </p:nvSpPr>
        <p:spPr>
          <a:xfrm>
            <a:off x="6263640" y="4005072"/>
            <a:ext cx="248716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0" name="Text 78"/>
          <p:cNvSpPr/>
          <p:nvPr/>
        </p:nvSpPr>
        <p:spPr>
          <a:xfrm>
            <a:off x="6263640" y="4041648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Vendor lag</a:t>
            </a:r>
            <a:endParaRPr lang="en-US" sz="800" dirty="0"/>
          </a:p>
        </p:txBody>
      </p:sp>
      <p:sp>
        <p:nvSpPr>
          <p:cNvPr id="81" name="Text 79"/>
          <p:cNvSpPr/>
          <p:nvPr/>
        </p:nvSpPr>
        <p:spPr>
          <a:xfrm>
            <a:off x="6263640" y="423367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UX revision: wk 7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 STATUS REPORT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30-Day Action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needed from leadership, blockers, and the next 30-day sprint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Status Report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706624" cy="3364992"/>
          </a:xfrm>
          <a:prstGeom prst="rect">
            <a:avLst/>
          </a:prstGeom>
          <a:solidFill>
            <a:srgbClr val="E8EEF4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706624" cy="42062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1389888"/>
            <a:ext cx="252374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Needed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11480" y="1865376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11480" y="1865376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1208" y="1901952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contingency budget for ERP migration (Owner: CFO — by Fri)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11480" y="2432304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1480" y="2432304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1208" y="2468880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resource for Customer Portal MVP (Owner: CxO — by EOW)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11480" y="2999232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11480" y="2999232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21208" y="3035808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Escalate Compliance Uplift to Tier 1 — GDPR audit at risk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411480" y="3566160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11480" y="3566160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21208" y="3602736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Wave 2 training schedule with HR (Owner: T. Nguyen — wk 9)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411480" y="4133088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11480" y="4133088"/>
            <a:ext cx="5486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21208" y="4169664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off O2C pilot scope extension (Owner: Steering Comm. — wk 8)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3291840" y="1389888"/>
            <a:ext cx="2706624" cy="3364992"/>
          </a:xfrm>
          <a:prstGeom prst="rect">
            <a:avLst/>
          </a:prstGeom>
          <a:solidFill>
            <a:srgbClr val="E8EEF4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291840" y="1389888"/>
            <a:ext cx="2706624" cy="42062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383280" y="1389888"/>
            <a:ext cx="252374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Blockers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3383280" y="1865376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383280" y="1865376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493008" y="1901952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ERP: data quality issues slowing migration — QA sprint needed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3383280" y="2432304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383280" y="2432304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493008" y="2468880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Compliance: GDPR audit not started — legal escalation raised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3383280" y="2999232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383280" y="2999232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493008" y="3035808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Portal: vendor 2 weeks behind — interim resource requested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3383280" y="3566160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383280" y="3566160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493008" y="3602736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Automation: change resistance signals in Ops floor — CM intervention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3383280" y="4133088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383280" y="4133088"/>
            <a:ext cx="5486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493008" y="4169664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Upskilling: room availability conflict for Wave 2 — reschedule needed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6263640" y="1389888"/>
            <a:ext cx="2706624" cy="3364992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6263640" y="1389888"/>
            <a:ext cx="2706624" cy="42062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355080" y="1389888"/>
            <a:ext cx="252374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30-Day Focus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6355080" y="1865376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355080" y="1865376"/>
            <a:ext cx="54864" cy="5120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464808" y="1901952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O2C: go-live pilot in region 1 — week 8 target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6355080" y="2432304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355080" y="2432304"/>
            <a:ext cx="54864" cy="5120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64808" y="2468880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ERP: complete data cleansing; QA sign-off by week 6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6355080" y="2999232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355080" y="2999232"/>
            <a:ext cx="54864" cy="5120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464808" y="3035808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Automation: UAT sign-off and user training pack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6355080" y="3566160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6355080" y="3566160"/>
            <a:ext cx="54864" cy="5120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64808" y="3602736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Compliance: mobilise legal; complete GDPR audit — priority red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6355080" y="4133088"/>
            <a:ext cx="2523744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6355080" y="4133088"/>
            <a:ext cx="54864" cy="5120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464808" y="4169664"/>
            <a:ext cx="23591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Portal: finalise UX revisions; re-baseline vendor timeline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OPERATING PROCEDURE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— Process One-Pager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 instructions, exception handling, and version control in one view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SOP Template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329184"/>
          </a:xfrm>
          <a:prstGeom prst="rect">
            <a:avLst/>
          </a:prstGeom>
          <a:solidFill>
            <a:srgbClr val="D6E4F0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Name: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411480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Processing — Accounts Payable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2093976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2093976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Ops Lead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3776472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3776472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received from vendor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5458968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Version: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5458968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v1.2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7141464" y="1408176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Date: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7141464" y="1554480"/>
            <a:ext cx="1417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__/__/____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320040" y="1792224"/>
            <a:ext cx="4114800" cy="6629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20040" y="1792224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1792224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85800" y="188366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Invoice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85800" y="2139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receipt in AP system — date-stamp and assign reference number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709160" y="1792224"/>
            <a:ext cx="4114800" cy="6629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09160" y="1792224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09160" y="1792224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74920" y="188366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PO Match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074920" y="2139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3-way match: PO number, goods receipt, and invoice amount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20040" y="2491740"/>
            <a:ext cx="4114800" cy="6629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0040" y="2491740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0040" y="2491740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85800" y="25831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Routing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85800" y="2839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to budget owner for sign-off if amount &gt; €5,000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709160" y="2491740"/>
            <a:ext cx="4114800" cy="6629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709160" y="2491740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09160" y="2491740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5074920" y="25831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 &amp; Entry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5074920" y="2839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cost centre, GL code, and payment terms in ERP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320040" y="3191256"/>
            <a:ext cx="4114800" cy="6629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20040" y="3191256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0040" y="3191256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685800" y="3282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Run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85800" y="353872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process on agreed schedule (Tues/Thurs) — export to bank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709160" y="3191256"/>
            <a:ext cx="4114800" cy="6629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709160" y="3191256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09160" y="3191256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5074920" y="3282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Exception Handling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5074920" y="353872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 mismatches — hold payment, notify vendor, document reason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320040" y="3890772"/>
            <a:ext cx="4114800" cy="6629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20040" y="3890772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20040" y="3890772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685800" y="3982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Reconciliation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685800" y="423824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Monthly: reconcile AP ledger to bank statement — clear all holds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709160" y="3890772"/>
            <a:ext cx="4114800" cy="6629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4709160" y="3890772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709160" y="3890772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5074920" y="3982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Archive &amp; Audit Trail</a:t>
            </a:r>
            <a:endParaRPr lang="en-US" sz="1100" dirty="0"/>
          </a:p>
        </p:txBody>
      </p:sp>
      <p:sp>
        <p:nvSpPr>
          <p:cNvPr id="60" name="Text 58"/>
          <p:cNvSpPr/>
          <p:nvPr/>
        </p:nvSpPr>
        <p:spPr>
          <a:xfrm>
            <a:off x="5074920" y="423824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original invoice + approval trail for 7 years (GDPR/tax)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320040" y="4645152"/>
            <a:ext cx="8503920" cy="219456"/>
          </a:xfrm>
          <a:prstGeom prst="rect">
            <a:avLst/>
          </a:prstGeom>
          <a:solidFill>
            <a:srgbClr val="D6E4F0"/>
          </a:solidFill>
          <a:ln w="10160">
            <a:solidFill>
              <a:srgbClr val="003366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57200" y="4654296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Tools: ERP (SAP / D365)  ·  AP portal  ·  Bank payment module  |  Exception: If no PO exists → raise purchase req. before approval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OPERATING PROCEDURE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— Swimlane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performs each step — cross-functional handoffs at a glance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SOP Template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554480" cy="329184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554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874520" y="1389888"/>
            <a:ext cx="902970" cy="329184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7452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777490" y="1389888"/>
            <a:ext cx="902970" cy="329184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7749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680460" y="1389888"/>
            <a:ext cx="902970" cy="329184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8046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83430" y="1389888"/>
            <a:ext cx="902970" cy="329184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8343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486400" y="1389888"/>
            <a:ext cx="902970" cy="329184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389370" y="1389888"/>
            <a:ext cx="902970" cy="329184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38937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7292340" y="1389888"/>
            <a:ext cx="902970" cy="329184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29234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8195310" y="1389888"/>
            <a:ext cx="902970" cy="329184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195310" y="1389888"/>
            <a:ext cx="90297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20040" y="1755648"/>
            <a:ext cx="1554480" cy="874395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20040" y="1755648"/>
            <a:ext cx="1554480" cy="8743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 Clerk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1874520" y="1755648"/>
            <a:ext cx="902970" cy="874395"/>
          </a:xfrm>
          <a:prstGeom prst="rect">
            <a:avLst/>
          </a:prstGeom>
          <a:solidFill>
            <a:srgbClr val="003366">
              <a:alpha val="9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143125" y="2009965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143125" y="2009965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911096" y="235572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Invoice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2777490" y="175564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680460" y="1755648"/>
            <a:ext cx="902970" cy="874395"/>
          </a:xfrm>
          <a:prstGeom prst="rect">
            <a:avLst/>
          </a:prstGeom>
          <a:solidFill>
            <a:srgbClr val="003366">
              <a:alpha val="9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949065" y="2009965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949065" y="2009965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3717036" y="235572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for Approval</a:t>
            </a:r>
            <a:endParaRPr lang="en-US" sz="650" dirty="0"/>
          </a:p>
        </p:txBody>
      </p:sp>
      <p:sp>
        <p:nvSpPr>
          <p:cNvPr id="39" name="Shape 37"/>
          <p:cNvSpPr/>
          <p:nvPr/>
        </p:nvSpPr>
        <p:spPr>
          <a:xfrm>
            <a:off x="4583430" y="175564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486400" y="1755648"/>
            <a:ext cx="902970" cy="874395"/>
          </a:xfrm>
          <a:prstGeom prst="rect">
            <a:avLst/>
          </a:prstGeom>
          <a:solidFill>
            <a:srgbClr val="003366">
              <a:alpha val="9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5755005" y="2009965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755005" y="2009965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5522976" y="235572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&amp; Post to ERP</a:t>
            </a:r>
            <a:endParaRPr lang="en-US" sz="650" dirty="0"/>
          </a:p>
        </p:txBody>
      </p:sp>
      <p:sp>
        <p:nvSpPr>
          <p:cNvPr id="44" name="Shape 42"/>
          <p:cNvSpPr/>
          <p:nvPr/>
        </p:nvSpPr>
        <p:spPr>
          <a:xfrm>
            <a:off x="6389370" y="175564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292340" y="175564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195310" y="1755648"/>
            <a:ext cx="902970" cy="874395"/>
          </a:xfrm>
          <a:prstGeom prst="rect">
            <a:avLst/>
          </a:prstGeom>
          <a:solidFill>
            <a:srgbClr val="003366">
              <a:alpha val="9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463915" y="2009965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463915" y="2009965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8231886" y="235572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Archive &amp; Audit</a:t>
            </a:r>
            <a:endParaRPr lang="en-US" sz="650" dirty="0"/>
          </a:p>
        </p:txBody>
      </p:sp>
      <p:sp>
        <p:nvSpPr>
          <p:cNvPr id="50" name="Shape 48"/>
          <p:cNvSpPr/>
          <p:nvPr/>
        </p:nvSpPr>
        <p:spPr>
          <a:xfrm>
            <a:off x="320040" y="2630043"/>
            <a:ext cx="1554480" cy="874395"/>
          </a:xfrm>
          <a:prstGeom prst="rect">
            <a:avLst/>
          </a:prstGeom>
          <a:solidFill>
            <a:srgbClr val="FF6600">
              <a:alpha val="8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20040" y="2630043"/>
            <a:ext cx="1554480" cy="8743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Owner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1874520" y="263004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2777490" y="263004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680460" y="263004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4583430" y="2630043"/>
            <a:ext cx="902970" cy="874395"/>
          </a:xfrm>
          <a:prstGeom prst="rect">
            <a:avLst/>
          </a:prstGeom>
          <a:solidFill>
            <a:srgbClr val="FF6600">
              <a:alpha val="9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852035" y="2884360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852035" y="28843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4620006" y="3230118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Owner Approves</a:t>
            </a:r>
            <a:endParaRPr lang="en-US" sz="650" dirty="0"/>
          </a:p>
        </p:txBody>
      </p:sp>
      <p:sp>
        <p:nvSpPr>
          <p:cNvPr id="59" name="Shape 57"/>
          <p:cNvSpPr/>
          <p:nvPr/>
        </p:nvSpPr>
        <p:spPr>
          <a:xfrm>
            <a:off x="5486400" y="263004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389370" y="263004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7292340" y="263004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195310" y="263004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320040" y="3504438"/>
            <a:ext cx="1554480" cy="874395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20040" y="3504438"/>
            <a:ext cx="1554480" cy="8743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Mgr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1874520" y="350443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2777490" y="350443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680460" y="350443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4583430" y="350443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486400" y="350443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389370" y="350443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7292340" y="3504438"/>
            <a:ext cx="902970" cy="874395"/>
          </a:xfrm>
          <a:prstGeom prst="rect">
            <a:avLst/>
          </a:prstGeom>
          <a:solidFill>
            <a:srgbClr val="336699">
              <a:alpha val="9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7560945" y="3758756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7560945" y="37587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74" name="Text 72"/>
          <p:cNvSpPr/>
          <p:nvPr/>
        </p:nvSpPr>
        <p:spPr>
          <a:xfrm>
            <a:off x="7328916" y="4104513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Reconciliation</a:t>
            </a:r>
            <a:endParaRPr lang="en-US" sz="650" dirty="0"/>
          </a:p>
        </p:txBody>
      </p:sp>
      <p:sp>
        <p:nvSpPr>
          <p:cNvPr id="75" name="Shape 73"/>
          <p:cNvSpPr/>
          <p:nvPr/>
        </p:nvSpPr>
        <p:spPr>
          <a:xfrm>
            <a:off x="8195310" y="3504438"/>
            <a:ext cx="902970" cy="874395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320040" y="4378833"/>
            <a:ext cx="1554480" cy="874395"/>
          </a:xfrm>
          <a:prstGeom prst="rect">
            <a:avLst/>
          </a:prstGeom>
          <a:solidFill>
            <a:srgbClr val="5577AA">
              <a:alpha val="8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20040" y="4378833"/>
            <a:ext cx="1554480" cy="8743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/ ERP System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1874520" y="437883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2777490" y="4378833"/>
            <a:ext cx="902970" cy="874395"/>
          </a:xfrm>
          <a:prstGeom prst="rect">
            <a:avLst/>
          </a:prstGeom>
          <a:solidFill>
            <a:srgbClr val="5577AA">
              <a:alpha val="9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3046095" y="4633151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046095" y="4633151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82" name="Text 80"/>
          <p:cNvSpPr/>
          <p:nvPr/>
        </p:nvSpPr>
        <p:spPr>
          <a:xfrm>
            <a:off x="2814066" y="4978908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Match Check</a:t>
            </a:r>
            <a:endParaRPr lang="en-US" sz="650" dirty="0"/>
          </a:p>
        </p:txBody>
      </p:sp>
      <p:sp>
        <p:nvSpPr>
          <p:cNvPr id="83" name="Shape 81"/>
          <p:cNvSpPr/>
          <p:nvPr/>
        </p:nvSpPr>
        <p:spPr>
          <a:xfrm>
            <a:off x="3680460" y="437883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4583430" y="437883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5486400" y="437883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6389370" y="4378833"/>
            <a:ext cx="902970" cy="874395"/>
          </a:xfrm>
          <a:prstGeom prst="rect">
            <a:avLst/>
          </a:prstGeom>
          <a:solidFill>
            <a:srgbClr val="5577AA">
              <a:alpha val="90000"/>
            </a:srgbClr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6657975" y="4633151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6657975" y="4633151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89" name="Text 87"/>
          <p:cNvSpPr/>
          <p:nvPr/>
        </p:nvSpPr>
        <p:spPr>
          <a:xfrm>
            <a:off x="6425946" y="4978908"/>
            <a:ext cx="82981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Payment Run</a:t>
            </a:r>
            <a:endParaRPr lang="en-US" sz="650" dirty="0"/>
          </a:p>
        </p:txBody>
      </p:sp>
      <p:sp>
        <p:nvSpPr>
          <p:cNvPr id="90" name="Shape 88"/>
          <p:cNvSpPr/>
          <p:nvPr/>
        </p:nvSpPr>
        <p:spPr>
          <a:xfrm>
            <a:off x="7292340" y="437883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195310" y="4378833"/>
            <a:ext cx="902970" cy="874395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OPERATING PROCEDURE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— Blank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your process: trigger, steps, exceptions, tools, and version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SOP Template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329184"/>
          </a:xfrm>
          <a:prstGeom prst="rect">
            <a:avLst/>
          </a:prstGeom>
          <a:solidFill>
            <a:srgbClr val="D6E4F0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Name: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411480" y="166420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2093976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093976" y="166420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3776472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/ Input: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776472" y="166420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5458968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Version: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5458968" y="166420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7141464" y="139903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Date: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7141464" y="166420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320040" y="1792224"/>
            <a:ext cx="4114800" cy="6629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20040" y="1792224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1792224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85800" y="188366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85800" y="2267712"/>
            <a:ext cx="365760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709160" y="1792224"/>
            <a:ext cx="4114800" cy="6629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09160" y="1792224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09160" y="1792224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74920" y="188366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074920" y="2267712"/>
            <a:ext cx="365760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320040" y="2491740"/>
            <a:ext cx="4114800" cy="6629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20040" y="2491740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0040" y="2491740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85800" y="25831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85800" y="2967228"/>
            <a:ext cx="365760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709160" y="2491740"/>
            <a:ext cx="4114800" cy="6629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709160" y="2491740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09160" y="2491740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5074920" y="25831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5074920" y="2967228"/>
            <a:ext cx="365760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320040" y="3191256"/>
            <a:ext cx="4114800" cy="6629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20040" y="3191256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0040" y="3191256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685800" y="3282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85800" y="3666744"/>
            <a:ext cx="365760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6" name="Shape 44"/>
          <p:cNvSpPr/>
          <p:nvPr/>
        </p:nvSpPr>
        <p:spPr>
          <a:xfrm>
            <a:off x="4709160" y="3191256"/>
            <a:ext cx="4114800" cy="66294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709160" y="3191256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09160" y="3191256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5074920" y="32826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5074920" y="3666744"/>
            <a:ext cx="365760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1" name="Shape 49"/>
          <p:cNvSpPr/>
          <p:nvPr/>
        </p:nvSpPr>
        <p:spPr>
          <a:xfrm>
            <a:off x="320040" y="3890772"/>
            <a:ext cx="4114800" cy="6629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20040" y="3890772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20040" y="3890772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685800" y="3982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685800" y="4366260"/>
            <a:ext cx="365760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6" name="Shape 54"/>
          <p:cNvSpPr/>
          <p:nvPr/>
        </p:nvSpPr>
        <p:spPr>
          <a:xfrm>
            <a:off x="4709160" y="3890772"/>
            <a:ext cx="4114800" cy="66294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4709160" y="3890772"/>
            <a:ext cx="310896" cy="66294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709160" y="3890772"/>
            <a:ext cx="310896" cy="6629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5074920" y="39822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title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5074920" y="4366260"/>
            <a:ext cx="365760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1" name="Shape 59"/>
          <p:cNvSpPr/>
          <p:nvPr/>
        </p:nvSpPr>
        <p:spPr>
          <a:xfrm>
            <a:off x="320040" y="4645152"/>
            <a:ext cx="8503920" cy="219456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57200" y="4654296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/ Systems used:                                   |  Exception handling:                                        |  Approval required from: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Heat Map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each risk by likelihood and impact — prioritise the top-right quadrant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Risk Assessment  ·  soufianeboudarraja.com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 rot="16200000">
            <a:off x="137160" y="1792224"/>
            <a:ext cx="82296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→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097280" y="4736592"/>
            <a:ext cx="5760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→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97280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822960" y="1335024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2249424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822960" y="1993392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3401568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822960" y="2651760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553712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822960" y="3310128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705856" y="4645152"/>
            <a:ext cx="115214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822960" y="3968496"/>
            <a:ext cx="25603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097280" y="1335024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97280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249424" y="1335024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249424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401568" y="1335024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01568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553712" y="1335024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53712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705856" y="1335024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705856" y="1335024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1097280" y="1993392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97280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2249424" y="1993392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249424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3401568" y="1993392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401568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553712" y="1993392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553712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705856" y="1993392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705856" y="1993392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1097280" y="2651760"/>
            <a:ext cx="1152144" cy="658368"/>
          </a:xfrm>
          <a:prstGeom prst="rect">
            <a:avLst/>
          </a:prstGeom>
          <a:solidFill>
            <a:srgbClr val="1A6B3A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097280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2249424" y="2651760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2249424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3401568" y="2651760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401568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4553712" y="2651760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553712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5705856" y="2651760"/>
            <a:ext cx="1152144" cy="658368"/>
          </a:xfrm>
          <a:prstGeom prst="rect">
            <a:avLst/>
          </a:prstGeom>
          <a:solidFill>
            <a:srgbClr val="C62828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705856" y="2651760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1097280" y="3310128"/>
            <a:ext cx="1152144" cy="658368"/>
          </a:xfrm>
          <a:prstGeom prst="rect">
            <a:avLst/>
          </a:prstGeom>
          <a:solidFill>
            <a:srgbClr val="1A6B3A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1097280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2249424" y="3310128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2249424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3401568" y="3310128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401568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4553712" y="3310128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553712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5705856" y="3310128"/>
            <a:ext cx="1152144" cy="658368"/>
          </a:xfrm>
          <a:prstGeom prst="rect">
            <a:avLst/>
          </a:prstGeom>
          <a:solidFill>
            <a:srgbClr val="E65100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705856" y="3310128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1097280" y="3968496"/>
            <a:ext cx="1152144" cy="658368"/>
          </a:xfrm>
          <a:prstGeom prst="rect">
            <a:avLst/>
          </a:prstGeom>
          <a:solidFill>
            <a:srgbClr val="1A6B3A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1097280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4" name="Shape 62"/>
          <p:cNvSpPr/>
          <p:nvPr/>
        </p:nvSpPr>
        <p:spPr>
          <a:xfrm>
            <a:off x="2249424" y="3968496"/>
            <a:ext cx="1152144" cy="658368"/>
          </a:xfrm>
          <a:prstGeom prst="rect">
            <a:avLst/>
          </a:prstGeom>
          <a:solidFill>
            <a:srgbClr val="1A6B3A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2249424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3401568" y="3968496"/>
            <a:ext cx="1152144" cy="658368"/>
          </a:xfrm>
          <a:prstGeom prst="rect">
            <a:avLst/>
          </a:prstGeom>
          <a:solidFill>
            <a:srgbClr val="1A6B3A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401568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4553712" y="3968496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553712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5705856" y="3968496"/>
            <a:ext cx="1152144" cy="658368"/>
          </a:xfrm>
          <a:prstGeom prst="rect">
            <a:avLst/>
          </a:prstGeom>
          <a:solidFill>
            <a:srgbClr val="F9A825">
              <a:alpha val="80000"/>
            </a:srgbClr>
          </a:solidFill>
          <a:ln w="25400">
            <a:solidFill>
              <a:srgbClr val="001A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705856" y="3968496"/>
            <a:ext cx="115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72" name="Shape 70"/>
          <p:cNvSpPr/>
          <p:nvPr/>
        </p:nvSpPr>
        <p:spPr>
          <a:xfrm>
            <a:off x="4983480" y="1517904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4983480" y="1517904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3831336" y="2176272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831336" y="217627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6135624" y="2834640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6135624" y="283464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2679192" y="2176272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2679192" y="217627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3831336" y="3493008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831336" y="34930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527048" y="2834640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1A3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1527048" y="283464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7114032" y="1335024"/>
            <a:ext cx="2706624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7114032" y="1335024"/>
            <a:ext cx="270662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Reference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7114032" y="1664208"/>
            <a:ext cx="2706624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7168896" y="1737360"/>
            <a:ext cx="237744" cy="237744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7168896" y="1737360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89" name="Text 87"/>
          <p:cNvSpPr/>
          <p:nvPr/>
        </p:nvSpPr>
        <p:spPr>
          <a:xfrm>
            <a:off x="7461504" y="1664208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Breach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7114032" y="2084832"/>
            <a:ext cx="2706624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7168896" y="2157984"/>
            <a:ext cx="237744" cy="237744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7168896" y="2157984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7461504" y="2084832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Overrun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7114032" y="2505456"/>
            <a:ext cx="2706624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7168896" y="2578608"/>
            <a:ext cx="237744" cy="237744"/>
          </a:xfrm>
          <a:prstGeom prst="ellipse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7168896" y="2578608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97" name="Text 95"/>
          <p:cNvSpPr/>
          <p:nvPr/>
        </p:nvSpPr>
        <p:spPr>
          <a:xfrm>
            <a:off x="7461504" y="2505456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Resistance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7114032" y="2926080"/>
            <a:ext cx="2706624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7168896" y="2999232"/>
            <a:ext cx="237744" cy="237744"/>
          </a:xfrm>
          <a:prstGeom prst="ellipse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7168896" y="2999232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101" name="Text 99"/>
          <p:cNvSpPr/>
          <p:nvPr/>
        </p:nvSpPr>
        <p:spPr>
          <a:xfrm>
            <a:off x="7461504" y="292608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Fail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7114032" y="3346704"/>
            <a:ext cx="2706624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7168896" y="3419856"/>
            <a:ext cx="237744" cy="237744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7168896" y="3419856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105" name="Text 103"/>
          <p:cNvSpPr/>
          <p:nvPr/>
        </p:nvSpPr>
        <p:spPr>
          <a:xfrm>
            <a:off x="7461504" y="3346704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Creep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7114032" y="3767328"/>
            <a:ext cx="2706624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7168896" y="3840480"/>
            <a:ext cx="237744" cy="237744"/>
          </a:xfrm>
          <a:prstGeom prst="ellipse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7168896" y="3840480"/>
            <a:ext cx="237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109" name="Text 107"/>
          <p:cNvSpPr/>
          <p:nvPr/>
        </p:nvSpPr>
        <p:spPr>
          <a:xfrm>
            <a:off x="7461504" y="3767328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Delay</a:t>
            </a:r>
            <a:endParaRPr lang="en-US" sz="900" dirty="0"/>
          </a:p>
        </p:txBody>
      </p:sp>
      <p:sp>
        <p:nvSpPr>
          <p:cNvPr id="110" name="Text 108"/>
          <p:cNvSpPr/>
          <p:nvPr/>
        </p:nvSpPr>
        <p:spPr>
          <a:xfrm>
            <a:off x="4608576" y="1389888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900" dirty="0"/>
          </a:p>
        </p:txBody>
      </p:sp>
      <p:sp>
        <p:nvSpPr>
          <p:cNvPr id="111" name="Text 109"/>
          <p:cNvSpPr/>
          <p:nvPr/>
        </p:nvSpPr>
        <p:spPr>
          <a:xfrm>
            <a:off x="1152144" y="3364992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Summary — Card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priority risk — use for leadership briefings and steering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Risk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743200" cy="1426464"/>
          </a:xfrm>
          <a:prstGeom prst="rect">
            <a:avLst/>
          </a:prstGeom>
          <a:solidFill>
            <a:srgbClr val="002D55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423160" y="1389888"/>
            <a:ext cx="640080" cy="40233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23160" y="1389888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11480" y="144475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40664" y="144475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Breach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11480" y="1773936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1773936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411480" y="201168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50392" y="2011680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11480" y="2240280"/>
            <a:ext cx="256032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411480" y="2276856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11480" y="246888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2FA, data retention policy, GDPR audit Q3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3337560" y="1389888"/>
            <a:ext cx="2743200" cy="1426464"/>
          </a:xfrm>
          <a:prstGeom prst="rect">
            <a:avLst/>
          </a:prstGeom>
          <a:solidFill>
            <a:srgbClr val="002D55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440680" y="1389888"/>
            <a:ext cx="640080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40680" y="1389888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3429000" y="144475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R2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758184" y="144475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Overrun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429000" y="1773936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429000" y="1773936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3429000" y="201168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3867912" y="2011680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3429000" y="2240280"/>
            <a:ext cx="256032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2" name="Text 30"/>
          <p:cNvSpPr/>
          <p:nvPr/>
        </p:nvSpPr>
        <p:spPr>
          <a:xfrm>
            <a:off x="3429000" y="2276856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3429000" y="246888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budget gate review + variance alert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6355080" y="1389888"/>
            <a:ext cx="2743200" cy="1426464"/>
          </a:xfrm>
          <a:prstGeom prst="rect">
            <a:avLst/>
          </a:prstGeom>
          <a:solidFill>
            <a:srgbClr val="002D55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8458200" y="1389888"/>
            <a:ext cx="640080" cy="40233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58200" y="1389888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46520" y="144475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R3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6775704" y="144475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Resistance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446520" y="1773936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46520" y="1773936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6446520" y="201168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885432" y="2011680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/ CM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6446520" y="2240280"/>
            <a:ext cx="256032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6446520" y="2276856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446520" y="246888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programme + Q&amp;A channels + sponsor comms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320040" y="3017520"/>
            <a:ext cx="2743200" cy="1426464"/>
          </a:xfrm>
          <a:prstGeom prst="rect">
            <a:avLst/>
          </a:prstGeom>
          <a:solidFill>
            <a:srgbClr val="002D55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2423160" y="3017520"/>
            <a:ext cx="640080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2423160" y="3017520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411480" y="307238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R4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740664" y="3072384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Non-Compliance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411480" y="3401568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11480" y="3401568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411480" y="363931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850392" y="3639312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411480" y="3867912"/>
            <a:ext cx="256032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6" name="Text 54"/>
          <p:cNvSpPr/>
          <p:nvPr/>
        </p:nvSpPr>
        <p:spPr>
          <a:xfrm>
            <a:off x="411480" y="390448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411480" y="4096512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checklist at design gate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3337560" y="3017520"/>
            <a:ext cx="2743200" cy="1426464"/>
          </a:xfrm>
          <a:prstGeom prst="rect">
            <a:avLst/>
          </a:prstGeom>
          <a:solidFill>
            <a:srgbClr val="002D55"/>
          </a:solidFill>
          <a:ln w="19050">
            <a:solidFill>
              <a:srgbClr val="F9A82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5440680" y="3017520"/>
            <a:ext cx="640080" cy="40233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440680" y="3017520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3429000" y="307238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R5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3758184" y="3072384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Creep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3429000" y="3401568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429000" y="3401568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750" dirty="0"/>
          </a:p>
        </p:txBody>
      </p:sp>
      <p:sp>
        <p:nvSpPr>
          <p:cNvPr id="65" name="Text 63"/>
          <p:cNvSpPr/>
          <p:nvPr/>
        </p:nvSpPr>
        <p:spPr>
          <a:xfrm>
            <a:off x="3429000" y="363931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3867912" y="3639312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</a:t>
            </a:r>
            <a:endParaRPr lang="en-US" sz="850" dirty="0"/>
          </a:p>
        </p:txBody>
      </p:sp>
      <p:sp>
        <p:nvSpPr>
          <p:cNvPr id="67" name="Shape 65"/>
          <p:cNvSpPr/>
          <p:nvPr/>
        </p:nvSpPr>
        <p:spPr>
          <a:xfrm>
            <a:off x="3429000" y="3867912"/>
            <a:ext cx="256032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8" name="Text 66"/>
          <p:cNvSpPr/>
          <p:nvPr/>
        </p:nvSpPr>
        <p:spPr>
          <a:xfrm>
            <a:off x="3429000" y="390448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69" name="Text 67"/>
          <p:cNvSpPr/>
          <p:nvPr/>
        </p:nvSpPr>
        <p:spPr>
          <a:xfrm>
            <a:off x="3429000" y="4096512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control board + weekly scope check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6355080" y="3017520"/>
            <a:ext cx="2743200" cy="1426464"/>
          </a:xfrm>
          <a:prstGeom prst="rect">
            <a:avLst/>
          </a:prstGeom>
          <a:solidFill>
            <a:srgbClr val="002D55"/>
          </a:solidFill>
          <a:ln w="19050">
            <a:solidFill>
              <a:srgbClr val="1A6B3A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8458200" y="3017520"/>
            <a:ext cx="640080" cy="402336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458200" y="3017520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6446520" y="307238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R6</a:t>
            </a:r>
            <a:endParaRPr lang="en-US" sz="900" dirty="0"/>
          </a:p>
        </p:txBody>
      </p:sp>
      <p:sp>
        <p:nvSpPr>
          <p:cNvPr id="74" name="Text 72"/>
          <p:cNvSpPr/>
          <p:nvPr/>
        </p:nvSpPr>
        <p:spPr>
          <a:xfrm>
            <a:off x="6775704" y="3072384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/ System Delay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6446520" y="3401568"/>
            <a:ext cx="822960" cy="182880"/>
          </a:xfrm>
          <a:prstGeom prst="roundRect">
            <a:avLst>
              <a:gd name="adj" fmla="val 20000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446520" y="3401568"/>
            <a:ext cx="822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750" dirty="0"/>
          </a:p>
        </p:txBody>
      </p:sp>
      <p:sp>
        <p:nvSpPr>
          <p:cNvPr id="77" name="Text 75"/>
          <p:cNvSpPr/>
          <p:nvPr/>
        </p:nvSpPr>
        <p:spPr>
          <a:xfrm>
            <a:off x="6446520" y="363931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00" dirty="0"/>
          </a:p>
        </p:txBody>
      </p:sp>
      <p:sp>
        <p:nvSpPr>
          <p:cNvPr id="78" name="Text 76"/>
          <p:cNvSpPr/>
          <p:nvPr/>
        </p:nvSpPr>
        <p:spPr>
          <a:xfrm>
            <a:off x="6885432" y="3639312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Lead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6446520" y="3867912"/>
            <a:ext cx="256032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80" name="Text 78"/>
          <p:cNvSpPr/>
          <p:nvPr/>
        </p:nvSpPr>
        <p:spPr>
          <a:xfrm>
            <a:off x="6446520" y="3904488"/>
            <a:ext cx="713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</a:t>
            </a:r>
            <a:endParaRPr lang="en-US" sz="800" dirty="0"/>
          </a:p>
        </p:txBody>
      </p:sp>
      <p:sp>
        <p:nvSpPr>
          <p:cNvPr id="81" name="Text 79"/>
          <p:cNvSpPr/>
          <p:nvPr/>
        </p:nvSpPr>
        <p:spPr>
          <a:xfrm>
            <a:off x="6446520" y="4096512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 clauses + parallel workstream contingency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 — Three-Tier Model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decides, who executes, and who adapts — at each level of the organisation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Governance Structure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896112"/>
          </a:xfrm>
          <a:prstGeom prst="rect">
            <a:avLst/>
          </a:prstGeom>
          <a:solidFill>
            <a:srgbClr val="003366"/>
          </a:solidFill>
          <a:ln w="19050">
            <a:solidFill>
              <a:srgbClr val="FF66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0040" y="1389888"/>
            <a:ext cx="73152" cy="89611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" y="1481328"/>
            <a:ext cx="566928" cy="2560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8056" y="148132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1088136" y="14630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88136" y="1755648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strategy, approves major budgets and scope, resolves cross-functional escalations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465576" y="1444752"/>
            <a:ext cx="2468880" cy="786384"/>
          </a:xfrm>
          <a:prstGeom prst="rect">
            <a:avLst/>
          </a:prstGeom>
          <a:solidFill>
            <a:srgbClr val="002D55">
              <a:alpha val="5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57016" y="148132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decide: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3557016" y="166420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/ reject initiatives over €50K  ·  Change strategic direction  ·  Resolve governance disputes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6007608" y="1444752"/>
            <a:ext cx="2743200" cy="786384"/>
          </a:xfrm>
          <a:prstGeom prst="rect">
            <a:avLst/>
          </a:prstGeom>
          <a:solidFill>
            <a:srgbClr val="003366">
              <a:alpha val="5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99048" y="148132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Members: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6099048" y="166420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CxO sponsors  ·  Finance lead  ·  Ops  ·  IT  ·  Risk / Legal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6099048" y="201168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Cadence: Monthly + ad hoc escalations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777240" y="2304288"/>
            <a:ext cx="0" cy="73152"/>
          </a:xfrm>
          <a:prstGeom prst="line">
            <a:avLst/>
          </a:prstGeom>
          <a:noFill/>
          <a:ln w="19050">
            <a:solidFill>
              <a:srgbClr val="004D80"/>
            </a:solidFill>
            <a:prstDash val="dash"/>
          </a:ln>
        </p:spPr>
      </p:sp>
      <p:sp>
        <p:nvSpPr>
          <p:cNvPr id="24" name="Text 22"/>
          <p:cNvSpPr/>
          <p:nvPr/>
        </p:nvSpPr>
        <p:spPr>
          <a:xfrm>
            <a:off x="832104" y="2322576"/>
            <a:ext cx="1371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escalates to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320040" y="2395728"/>
            <a:ext cx="8503920" cy="896112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20040" y="2395728"/>
            <a:ext cx="73152" cy="89611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48056" y="2487168"/>
            <a:ext cx="566928" cy="2560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8056" y="248716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1088136" y="24688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&amp; Programme Teams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088136" y="2761488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Plans, executes, and tracks delivery. Manages day-to-day decisions within approved scope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3465576" y="2450592"/>
            <a:ext cx="2468880" cy="786384"/>
          </a:xfrm>
          <a:prstGeom prst="rect">
            <a:avLst/>
          </a:prstGeom>
          <a:solidFill>
            <a:srgbClr val="002D55">
              <a:alpha val="5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57016" y="248716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decide: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3557016" y="267004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implementation details  ·  Manage timelines and dependencies  ·  Escalate risks to Tier 1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6007608" y="2450592"/>
            <a:ext cx="2743200" cy="786384"/>
          </a:xfrm>
          <a:prstGeom prst="rect">
            <a:avLst/>
          </a:prstGeom>
          <a:solidFill>
            <a:srgbClr val="003366">
              <a:alpha val="5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99048" y="248716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Members: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6099048" y="267004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lead  ·  Process owners  ·  SMEs  ·  Data analysts  ·  Change managers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6099048" y="301752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Cadence: Weekly stand-up + bi-weekly steering update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777240" y="3310128"/>
            <a:ext cx="0" cy="73152"/>
          </a:xfrm>
          <a:prstGeom prst="line">
            <a:avLst/>
          </a:prstGeom>
          <a:noFill/>
          <a:ln w="19050">
            <a:solidFill>
              <a:srgbClr val="004D80"/>
            </a:solidFill>
            <a:prstDash val="dash"/>
          </a:ln>
        </p:spPr>
      </p:sp>
      <p:sp>
        <p:nvSpPr>
          <p:cNvPr id="39" name="Text 37"/>
          <p:cNvSpPr/>
          <p:nvPr/>
        </p:nvSpPr>
        <p:spPr>
          <a:xfrm>
            <a:off x="832104" y="3328416"/>
            <a:ext cx="1371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escalates to</a:t>
            </a:r>
            <a:endParaRPr lang="en-US" sz="700" dirty="0"/>
          </a:p>
        </p:txBody>
      </p:sp>
      <p:sp>
        <p:nvSpPr>
          <p:cNvPr id="40" name="Shape 38"/>
          <p:cNvSpPr/>
          <p:nvPr/>
        </p:nvSpPr>
        <p:spPr>
          <a:xfrm>
            <a:off x="320040" y="3401568"/>
            <a:ext cx="8503920" cy="896112"/>
          </a:xfrm>
          <a:prstGeom prst="rect">
            <a:avLst/>
          </a:prstGeom>
          <a:solidFill>
            <a:srgbClr val="001A33"/>
          </a:solidFill>
          <a:ln w="19050">
            <a:solidFill>
              <a:srgbClr val="6699C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0040" y="3401568"/>
            <a:ext cx="73152" cy="89611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48056" y="3493008"/>
            <a:ext cx="566928" cy="25603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48056" y="3493008"/>
            <a:ext cx="56692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3</a:t>
            </a:r>
            <a:endParaRPr lang="en-US" sz="750" dirty="0"/>
          </a:p>
        </p:txBody>
      </p:sp>
      <p:sp>
        <p:nvSpPr>
          <p:cNvPr id="44" name="Text 42"/>
          <p:cNvSpPr/>
          <p:nvPr/>
        </p:nvSpPr>
        <p:spPr>
          <a:xfrm>
            <a:off x="1088136" y="34747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/ Operational Teams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1088136" y="3767328"/>
            <a:ext cx="22860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Implements changes in the field. Adapts within defined limits. Raises local risks and blockers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465576" y="3456432"/>
            <a:ext cx="2468880" cy="786384"/>
          </a:xfrm>
          <a:prstGeom prst="rect">
            <a:avLst/>
          </a:prstGeom>
          <a:solidFill>
            <a:srgbClr val="002D55">
              <a:alpha val="5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557016" y="349300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decide: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3557016" y="367588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 processes within approved scope  ·  Raise issues to Tier 2  ·  Validate change effectiveness</a:t>
            </a:r>
            <a:endParaRPr lang="en-US" sz="750" dirty="0"/>
          </a:p>
        </p:txBody>
      </p:sp>
      <p:sp>
        <p:nvSpPr>
          <p:cNvPr id="49" name="Shape 47"/>
          <p:cNvSpPr/>
          <p:nvPr/>
        </p:nvSpPr>
        <p:spPr>
          <a:xfrm>
            <a:off x="6007608" y="3456432"/>
            <a:ext cx="2743200" cy="786384"/>
          </a:xfrm>
          <a:prstGeom prst="rect">
            <a:avLst/>
          </a:prstGeom>
          <a:solidFill>
            <a:srgbClr val="003366">
              <a:alpha val="50000"/>
            </a:srgbClr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099048" y="349300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Members:</a:t>
            </a:r>
            <a:endParaRPr lang="en-US" sz="750" dirty="0"/>
          </a:p>
        </p:txBody>
      </p:sp>
      <p:sp>
        <p:nvSpPr>
          <p:cNvPr id="51" name="Text 49"/>
          <p:cNvSpPr/>
          <p:nvPr/>
        </p:nvSpPr>
        <p:spPr>
          <a:xfrm>
            <a:off x="6099048" y="367588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Front-line managers  ·  Ops staff  ·  Local IT  ·  Quality reps</a:t>
            </a:r>
            <a:endParaRPr lang="en-US" sz="750" dirty="0"/>
          </a:p>
        </p:txBody>
      </p:sp>
      <p:sp>
        <p:nvSpPr>
          <p:cNvPr id="52" name="Text 50"/>
          <p:cNvSpPr/>
          <p:nvPr/>
        </p:nvSpPr>
        <p:spPr>
          <a:xfrm>
            <a:off x="6099048" y="402336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Cadence: Daily ops + weekly sync with Tier 2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Rights Matrix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decisions each tier owns, approves, or is consulted 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Governance Structure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65760" y="1170432"/>
            <a:ext cx="201168" cy="2011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170432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621792" y="117043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2468880" y="1170432"/>
            <a:ext cx="201168" cy="20116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468880" y="1170432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2724912" y="117043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572000" y="1170432"/>
            <a:ext cx="201168" cy="201168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1170432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828032" y="117043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675120" y="1170432"/>
            <a:ext cx="201168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0" y="1170432"/>
            <a:ext cx="2011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6931152" y="117043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20040" y="1389888"/>
            <a:ext cx="384048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1389888"/>
            <a:ext cx="38404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160520" y="1389888"/>
            <a:ext cx="1645920" cy="40233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160520" y="1389888"/>
            <a:ext cx="1645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806440" y="1389888"/>
            <a:ext cx="164592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806440" y="1389888"/>
            <a:ext cx="1645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452360" y="1389888"/>
            <a:ext cx="1645920" cy="40233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52360" y="1389888"/>
            <a:ext cx="1645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/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Team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20040" y="1792224"/>
            <a:ext cx="3840480" cy="24871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11480" y="1792224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launch / kill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160520" y="1792224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160520" y="179222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806440" y="1792224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806440" y="179222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7452360" y="1792224"/>
            <a:ext cx="1645920" cy="24871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452360" y="179222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320040" y="2068373"/>
            <a:ext cx="3840480" cy="24871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11480" y="2068373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approval (&gt; €50K)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160520" y="2068373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160520" y="206837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5806440" y="2068373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806440" y="206837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7452360" y="2068373"/>
            <a:ext cx="1645920" cy="24871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452360" y="206837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320040" y="2344522"/>
            <a:ext cx="3840480" cy="24871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11480" y="2344522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approval (&lt; €50K)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160520" y="2344522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160520" y="234452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5806440" y="2344522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806440" y="234452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7452360" y="2344522"/>
            <a:ext cx="1645920" cy="24871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452360" y="234452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320040" y="2620670"/>
            <a:ext cx="3840480" cy="24871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11480" y="2620670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change (major)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160520" y="2620670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160520" y="2620670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5806440" y="2620670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806440" y="2620670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7452360" y="2620670"/>
            <a:ext cx="1645920" cy="24871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7452360" y="2620670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320040" y="2896819"/>
            <a:ext cx="3840480" cy="24871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11480" y="2896819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change (minor)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4160520" y="2896819"/>
            <a:ext cx="1645920" cy="24871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160520" y="2896819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5806440" y="2896819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806440" y="2896819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7452360" y="2896819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452360" y="2896819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320040" y="3172968"/>
            <a:ext cx="3840480" cy="24871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411480" y="3172968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escalation response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4160520" y="3172968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4160520" y="3172968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5806440" y="3172968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806440" y="3172968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7452360" y="3172968"/>
            <a:ext cx="1645920" cy="24871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7452360" y="3172968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320040" y="3449117"/>
            <a:ext cx="3840480" cy="24871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411480" y="3449117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design choices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4160520" y="3449117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4160520" y="3449117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82" name="Shape 80"/>
          <p:cNvSpPr/>
          <p:nvPr/>
        </p:nvSpPr>
        <p:spPr>
          <a:xfrm>
            <a:off x="5806440" y="3449117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5806440" y="3449117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84" name="Shape 82"/>
          <p:cNvSpPr/>
          <p:nvPr/>
        </p:nvSpPr>
        <p:spPr>
          <a:xfrm>
            <a:off x="7452360" y="3449117"/>
            <a:ext cx="1645920" cy="24871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7452360" y="3449117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86" name="Shape 84"/>
          <p:cNvSpPr/>
          <p:nvPr/>
        </p:nvSpPr>
        <p:spPr>
          <a:xfrm>
            <a:off x="320040" y="3725266"/>
            <a:ext cx="3840480" cy="24871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411480" y="3725266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/ vendor selection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4160520" y="3725266"/>
            <a:ext cx="1645920" cy="248717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160520" y="3725266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90" name="Shape 88"/>
          <p:cNvSpPr/>
          <p:nvPr/>
        </p:nvSpPr>
        <p:spPr>
          <a:xfrm>
            <a:off x="5806440" y="3725266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806440" y="3725266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92" name="Shape 90"/>
          <p:cNvSpPr/>
          <p:nvPr/>
        </p:nvSpPr>
        <p:spPr>
          <a:xfrm>
            <a:off x="7452360" y="3725266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7452360" y="3725266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94" name="Shape 92"/>
          <p:cNvSpPr/>
          <p:nvPr/>
        </p:nvSpPr>
        <p:spPr>
          <a:xfrm>
            <a:off x="320040" y="4001414"/>
            <a:ext cx="3840480" cy="24871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411480" y="4001414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sign-off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4160520" y="4001414"/>
            <a:ext cx="1645920" cy="248717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4160520" y="400141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000" dirty="0"/>
          </a:p>
        </p:txBody>
      </p:sp>
      <p:sp>
        <p:nvSpPr>
          <p:cNvPr id="98" name="Shape 96"/>
          <p:cNvSpPr/>
          <p:nvPr/>
        </p:nvSpPr>
        <p:spPr>
          <a:xfrm>
            <a:off x="5806440" y="4001414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5806440" y="400141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100" name="Shape 98"/>
          <p:cNvSpPr/>
          <p:nvPr/>
        </p:nvSpPr>
        <p:spPr>
          <a:xfrm>
            <a:off x="7452360" y="4001414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7452360" y="4001414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2" name="Shape 100"/>
          <p:cNvSpPr/>
          <p:nvPr/>
        </p:nvSpPr>
        <p:spPr>
          <a:xfrm>
            <a:off x="320040" y="4277563"/>
            <a:ext cx="3840480" cy="248717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411480" y="4277563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communications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4160520" y="4277563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4160520" y="427756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06" name="Shape 104"/>
          <p:cNvSpPr/>
          <p:nvPr/>
        </p:nvSpPr>
        <p:spPr>
          <a:xfrm>
            <a:off x="5806440" y="4277563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5806440" y="427756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  <p:sp>
        <p:nvSpPr>
          <p:cNvPr id="108" name="Shape 106"/>
          <p:cNvSpPr/>
          <p:nvPr/>
        </p:nvSpPr>
        <p:spPr>
          <a:xfrm>
            <a:off x="7452360" y="4277563"/>
            <a:ext cx="1645920" cy="24871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7452360" y="4277563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10" name="Shape 108"/>
          <p:cNvSpPr/>
          <p:nvPr/>
        </p:nvSpPr>
        <p:spPr>
          <a:xfrm>
            <a:off x="320040" y="4553712"/>
            <a:ext cx="3840480" cy="248717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411480" y="4553712"/>
            <a:ext cx="365760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process adaptation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160520" y="4553712"/>
            <a:ext cx="1645920" cy="248717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4160520" y="455371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000" dirty="0"/>
          </a:p>
        </p:txBody>
      </p:sp>
      <p:sp>
        <p:nvSpPr>
          <p:cNvPr id="114" name="Shape 112"/>
          <p:cNvSpPr/>
          <p:nvPr/>
        </p:nvSpPr>
        <p:spPr>
          <a:xfrm>
            <a:off x="5806440" y="4553712"/>
            <a:ext cx="1645920" cy="248717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5806440" y="455371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000" dirty="0"/>
          </a:p>
        </p:txBody>
      </p:sp>
      <p:sp>
        <p:nvSpPr>
          <p:cNvPr id="116" name="Shape 114"/>
          <p:cNvSpPr/>
          <p:nvPr/>
        </p:nvSpPr>
        <p:spPr>
          <a:xfrm>
            <a:off x="7452360" y="4553712"/>
            <a:ext cx="1645920" cy="248717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7452360" y="4553712"/>
            <a:ext cx="1645920" cy="2487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STRUCTURE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Cadence Planner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your rhythm — who meets when, what they decide, and what they report up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Governance Structure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289304" y="1389888"/>
            <a:ext cx="1554480" cy="34747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89304" y="1389888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/ Meeting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843784" y="1389888"/>
            <a:ext cx="457200" cy="34747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43784" y="1389888"/>
            <a:ext cx="457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300984" y="1389888"/>
            <a:ext cx="1645920" cy="34747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00984" y="1389888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Attendees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946904" y="1389888"/>
            <a:ext cx="2377440" cy="34747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46904" y="1389888"/>
            <a:ext cx="2377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7324344" y="1389888"/>
            <a:ext cx="1828800" cy="34747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24344" y="1389888"/>
            <a:ext cx="1828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20040" y="1773936"/>
            <a:ext cx="969264" cy="42062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 rot="16200000">
            <a:off x="320040" y="1773936"/>
            <a:ext cx="96926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289304" y="1773936"/>
            <a:ext cx="155448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362456" y="1773936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Stand-up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843784" y="1773936"/>
            <a:ext cx="4572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916936" y="1773936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T3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3300984" y="1773936"/>
            <a:ext cx="164592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374136" y="1773936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ops team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4946904" y="1773936"/>
            <a:ext cx="237744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0056" y="1773936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Blockers / output review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7324344" y="1773936"/>
            <a:ext cx="18288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97496" y="1773936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items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20040" y="2286000"/>
            <a:ext cx="969264" cy="89611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 rot="16200000">
            <a:off x="320040" y="2286000"/>
            <a:ext cx="969264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289304" y="2286000"/>
            <a:ext cx="155448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362456" y="2286000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Stand-up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2843784" y="2286000"/>
            <a:ext cx="4572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916936" y="2286000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300984" y="2286000"/>
            <a:ext cx="164592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374136" y="2286000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+ workstream leads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4946904" y="2286000"/>
            <a:ext cx="237744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20056" y="2286000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/ risks / decisions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7324344" y="2286000"/>
            <a:ext cx="18288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397496" y="2286000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update + decisions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1289304" y="2761488"/>
            <a:ext cx="155448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362456" y="2761488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Review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2843784" y="2761488"/>
            <a:ext cx="45720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2916936" y="2761488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3300984" y="2761488"/>
            <a:ext cx="164592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374136" y="2761488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PMO + Risk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4946904" y="2761488"/>
            <a:ext cx="237744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020056" y="2761488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5 risk status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7324344" y="2761488"/>
            <a:ext cx="182880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397496" y="2761488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actions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320040" y="3273552"/>
            <a:ext cx="969264" cy="42062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 rot="16200000">
            <a:off x="320040" y="3273552"/>
            <a:ext cx="96926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1289304" y="3273552"/>
            <a:ext cx="155448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1362456" y="3273552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Update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2843784" y="3273552"/>
            <a:ext cx="4572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2916936" y="3273552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3300984" y="3273552"/>
            <a:ext cx="164592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374136" y="3273552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+ PMO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4946904" y="3273552"/>
            <a:ext cx="237744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020056" y="3273552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health / escalations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7324344" y="3273552"/>
            <a:ext cx="18288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397496" y="3273552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+ guidance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320040" y="3785616"/>
            <a:ext cx="969264" cy="89611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 rot="16200000">
            <a:off x="320040" y="3785616"/>
            <a:ext cx="969264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1289304" y="3785616"/>
            <a:ext cx="155448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1362456" y="3785616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2843784" y="3785616"/>
            <a:ext cx="4572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2916936" y="3785616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3300984" y="3785616"/>
            <a:ext cx="164592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3374136" y="3785616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CxO + PMO lead</a:t>
            </a:r>
            <a:endParaRPr lang="en-US" sz="800" dirty="0"/>
          </a:p>
        </p:txBody>
      </p:sp>
      <p:sp>
        <p:nvSpPr>
          <p:cNvPr id="74" name="Shape 72"/>
          <p:cNvSpPr/>
          <p:nvPr/>
        </p:nvSpPr>
        <p:spPr>
          <a:xfrm>
            <a:off x="4946904" y="3785616"/>
            <a:ext cx="237744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020056" y="3785616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Strategy, budget, priorities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7324344" y="3785616"/>
            <a:ext cx="18288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7397496" y="3785616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changes / decisions</a:t>
            </a:r>
            <a:endParaRPr lang="en-US" sz="800" dirty="0"/>
          </a:p>
        </p:txBody>
      </p:sp>
      <p:sp>
        <p:nvSpPr>
          <p:cNvPr id="78" name="Shape 76"/>
          <p:cNvSpPr/>
          <p:nvPr/>
        </p:nvSpPr>
        <p:spPr>
          <a:xfrm>
            <a:off x="1289304" y="4261104"/>
            <a:ext cx="155448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1362456" y="4261104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Review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2843784" y="4261104"/>
            <a:ext cx="45720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2916936" y="4261104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3300984" y="4261104"/>
            <a:ext cx="164592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3374136" y="4261104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+ CxO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4946904" y="4261104"/>
            <a:ext cx="237744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5020056" y="4261104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vs. plan + variances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7324344" y="4261104"/>
            <a:ext cx="1828800" cy="420624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7397496" y="4261104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adjustments</a:t>
            </a: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320040" y="4773168"/>
            <a:ext cx="969264" cy="42062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 rot="16200000">
            <a:off x="320040" y="4773168"/>
            <a:ext cx="96926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1289304" y="4773168"/>
            <a:ext cx="155448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1362456" y="4773168"/>
            <a:ext cx="14081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Review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2843784" y="4773168"/>
            <a:ext cx="4572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2916936" y="4773168"/>
            <a:ext cx="3108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3300984" y="4773168"/>
            <a:ext cx="164592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3374136" y="4773168"/>
            <a:ext cx="149961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committee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4946904" y="4773168"/>
            <a:ext cx="237744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5020056" y="4773168"/>
            <a:ext cx="223113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check / lessons / roadmap</a:t>
            </a: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7324344" y="4773168"/>
            <a:ext cx="1828800" cy="420624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7397496" y="4773168"/>
            <a:ext cx="168249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governance charter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 STATUS REPORT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Status Report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view: status, milestones, risks, budget variance, and next actions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Status Report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73736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7373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057400" y="1389888"/>
            <a:ext cx="91440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057400" y="1389888"/>
            <a:ext cx="914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971800" y="1389888"/>
            <a:ext cx="420624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971800" y="1389888"/>
            <a:ext cx="4206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392424" y="1389888"/>
            <a:ext cx="173736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92424" y="1389888"/>
            <a:ext cx="17373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Milestone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Period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129784" y="1389888"/>
            <a:ext cx="173736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129784" y="1389888"/>
            <a:ext cx="17373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Risk /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6867144" y="1389888"/>
            <a:ext cx="82296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67144" y="1389888"/>
            <a:ext cx="822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Variance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690104" y="1389888"/>
            <a:ext cx="1225296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90104" y="1389888"/>
            <a:ext cx="12252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Needed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1792224"/>
            <a:ext cx="17373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74904" y="1792224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Redesign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2057400" y="1792224"/>
            <a:ext cx="91440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112264" y="1792224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J. Müller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2971800" y="1792224"/>
            <a:ext cx="420624" cy="450799"/>
          </a:xfrm>
          <a:prstGeom prst="rect">
            <a:avLst/>
          </a:prstGeom>
          <a:solidFill>
            <a:srgbClr val="2E7D32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026664" y="1792224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392424" y="1792224"/>
            <a:ext cx="17373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447288" y="1792224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Value-stream map signed off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129784" y="1792224"/>
            <a:ext cx="17373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184648" y="1792224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dep. delay / parallel workstream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6867144" y="1792224"/>
            <a:ext cx="8229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22008" y="1792224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+2%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690104" y="1792224"/>
            <a:ext cx="1225296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744968" y="1792224"/>
            <a:ext cx="1115568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scope ext.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20040" y="2270455"/>
            <a:ext cx="17373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74904" y="2270455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Data Migration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2057400" y="2270455"/>
            <a:ext cx="91440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112264" y="2270455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 Li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2971800" y="2270455"/>
            <a:ext cx="420624" cy="450799"/>
          </a:xfrm>
          <a:prstGeom prst="rect">
            <a:avLst/>
          </a:prstGeom>
          <a:solidFill>
            <a:srgbClr val="E651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026664" y="2270455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392424" y="2270455"/>
            <a:ext cx="17373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447288" y="2270455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cleansing 60% complete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5129784" y="2270455"/>
            <a:ext cx="17373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184648" y="2270455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gaps / daily QA sprint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6867144" y="2270455"/>
            <a:ext cx="8229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922008" y="2270455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+9%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7690104" y="2270455"/>
            <a:ext cx="1225296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744968" y="2270455"/>
            <a:ext cx="1115568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contingency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320040" y="2748686"/>
            <a:ext cx="17373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74904" y="2748686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Wave 1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2057400" y="2748686"/>
            <a:ext cx="91440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2112264" y="2748686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Patel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2971800" y="2748686"/>
            <a:ext cx="420624" cy="450799"/>
          </a:xfrm>
          <a:prstGeom prst="rect">
            <a:avLst/>
          </a:prstGeom>
          <a:solidFill>
            <a:srgbClr val="2E7D32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026664" y="2748686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3392424" y="2748686"/>
            <a:ext cx="17373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447288" y="2748686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bot live in UAT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5129784" y="2748686"/>
            <a:ext cx="17373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184648" y="2748686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adoption / change mgmt boost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6867144" y="2748686"/>
            <a:ext cx="8229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922008" y="2748686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-3%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7690104" y="2748686"/>
            <a:ext cx="1225296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20040" y="3226918"/>
            <a:ext cx="17373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374904" y="3226918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Uplift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2057400" y="3226918"/>
            <a:ext cx="91440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2112264" y="3226918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 Garcia</a:t>
            </a: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2971800" y="3226918"/>
            <a:ext cx="420624" cy="450799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3026664" y="3226918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100" dirty="0"/>
          </a:p>
        </p:txBody>
      </p:sp>
      <p:sp>
        <p:nvSpPr>
          <p:cNvPr id="71" name="Shape 69"/>
          <p:cNvSpPr/>
          <p:nvPr/>
        </p:nvSpPr>
        <p:spPr>
          <a:xfrm>
            <a:off x="3392424" y="3226918"/>
            <a:ext cx="17373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447288" y="3226918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GDPR audit overdue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5129784" y="3226918"/>
            <a:ext cx="17373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5184648" y="3226918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breach / legal mobilised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6867144" y="3226918"/>
            <a:ext cx="8229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922008" y="3226918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+18%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7690104" y="3226918"/>
            <a:ext cx="1225296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744968" y="3226918"/>
            <a:ext cx="1115568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Escalate to Tier 1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320040" y="3705149"/>
            <a:ext cx="17373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374904" y="3705149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Upskilling</a:t>
            </a:r>
            <a:endParaRPr lang="en-US" sz="800" dirty="0"/>
          </a:p>
        </p:txBody>
      </p:sp>
      <p:sp>
        <p:nvSpPr>
          <p:cNvPr id="81" name="Shape 79"/>
          <p:cNvSpPr/>
          <p:nvPr/>
        </p:nvSpPr>
        <p:spPr>
          <a:xfrm>
            <a:off x="2057400" y="3705149"/>
            <a:ext cx="91440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2112264" y="3705149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 Nguyen</a:t>
            </a:r>
            <a:endParaRPr lang="en-US" sz="800" dirty="0"/>
          </a:p>
        </p:txBody>
      </p:sp>
      <p:sp>
        <p:nvSpPr>
          <p:cNvPr id="83" name="Shape 81"/>
          <p:cNvSpPr/>
          <p:nvPr/>
        </p:nvSpPr>
        <p:spPr>
          <a:xfrm>
            <a:off x="2971800" y="3705149"/>
            <a:ext cx="420624" cy="450799"/>
          </a:xfrm>
          <a:prstGeom prst="rect">
            <a:avLst/>
          </a:prstGeom>
          <a:solidFill>
            <a:srgbClr val="2E7D32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3026664" y="3705149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85" name="Shape 83"/>
          <p:cNvSpPr/>
          <p:nvPr/>
        </p:nvSpPr>
        <p:spPr>
          <a:xfrm>
            <a:off x="3392424" y="3705149"/>
            <a:ext cx="17373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3447288" y="3705149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staff trained (Wave 1)</a:t>
            </a:r>
            <a:endParaRPr lang="en-US" sz="800" dirty="0"/>
          </a:p>
        </p:txBody>
      </p:sp>
      <p:sp>
        <p:nvSpPr>
          <p:cNvPr id="87" name="Shape 85"/>
          <p:cNvSpPr/>
          <p:nvPr/>
        </p:nvSpPr>
        <p:spPr>
          <a:xfrm>
            <a:off x="5129784" y="3705149"/>
            <a:ext cx="17373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5184648" y="3705149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 / stagger schedule</a:t>
            </a:r>
            <a:endParaRPr lang="en-US" sz="800" dirty="0"/>
          </a:p>
        </p:txBody>
      </p:sp>
      <p:sp>
        <p:nvSpPr>
          <p:cNvPr id="89" name="Shape 87"/>
          <p:cNvSpPr/>
          <p:nvPr/>
        </p:nvSpPr>
        <p:spPr>
          <a:xfrm>
            <a:off x="6867144" y="3705149"/>
            <a:ext cx="822960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922008" y="3705149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</a:t>
            </a:r>
            <a:endParaRPr lang="en-US" sz="800" dirty="0"/>
          </a:p>
        </p:txBody>
      </p:sp>
      <p:sp>
        <p:nvSpPr>
          <p:cNvPr id="91" name="Shape 89"/>
          <p:cNvSpPr/>
          <p:nvPr/>
        </p:nvSpPr>
        <p:spPr>
          <a:xfrm>
            <a:off x="7690104" y="3705149"/>
            <a:ext cx="1225296" cy="450799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320040" y="4183380"/>
            <a:ext cx="17373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374904" y="4183380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Portal MVP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2057400" y="4183380"/>
            <a:ext cx="91440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2112264" y="4183380"/>
            <a:ext cx="80467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L. Brown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2971800" y="4183380"/>
            <a:ext cx="420624" cy="450799"/>
          </a:xfrm>
          <a:prstGeom prst="rect">
            <a:avLst/>
          </a:prstGeom>
          <a:solidFill>
            <a:srgbClr val="E651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3026664" y="4183380"/>
            <a:ext cx="310896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98" name="Shape 96"/>
          <p:cNvSpPr/>
          <p:nvPr/>
        </p:nvSpPr>
        <p:spPr>
          <a:xfrm>
            <a:off x="3392424" y="4183380"/>
            <a:ext cx="17373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447288" y="4183380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UX design delayed 2 weeks</a:t>
            </a: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5129784" y="4183380"/>
            <a:ext cx="17373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5184648" y="4183380"/>
            <a:ext cx="16276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lag / interim resource</a:t>
            </a:r>
            <a:endParaRPr lang="en-US" sz="800" dirty="0"/>
          </a:p>
        </p:txBody>
      </p:sp>
      <p:sp>
        <p:nvSpPr>
          <p:cNvPr id="102" name="Shape 100"/>
          <p:cNvSpPr/>
          <p:nvPr/>
        </p:nvSpPr>
        <p:spPr>
          <a:xfrm>
            <a:off x="6867144" y="4183380"/>
            <a:ext cx="822960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6922008" y="4183380"/>
            <a:ext cx="713232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+6%</a:t>
            </a:r>
            <a:endParaRPr lang="en-US" sz="800" dirty="0"/>
          </a:p>
        </p:txBody>
      </p:sp>
      <p:sp>
        <p:nvSpPr>
          <p:cNvPr id="104" name="Shape 102"/>
          <p:cNvSpPr/>
          <p:nvPr/>
        </p:nvSpPr>
        <p:spPr>
          <a:xfrm>
            <a:off x="7690104" y="4183380"/>
            <a:ext cx="1225296" cy="450799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7744968" y="4183380"/>
            <a:ext cx="1115568" cy="45079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resource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 STATUS REPORT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Initiative Dashboard — Card View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initiative — use for exec briefings and steering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Status Report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70048" cy="1444752"/>
          </a:xfrm>
          <a:prstGeom prst="rect">
            <a:avLst/>
          </a:prstGeom>
          <a:solidFill>
            <a:srgbClr val="002D55"/>
          </a:solidFill>
          <a:ln w="1905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670048" cy="7315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404872" y="1463040"/>
            <a:ext cx="585216" cy="40233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04872" y="1463040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411480" y="1499616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O2C Process Redesign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11480" y="1792224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J. Müller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11480" y="2029968"/>
            <a:ext cx="2487168" cy="12801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1480" y="2029968"/>
            <a:ext cx="1790761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2185416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72% complete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411480" y="2377440"/>
            <a:ext cx="248716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411480" y="241401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IT dependency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11480" y="2606040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Pilot go-live: wk 8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46120" y="1389888"/>
            <a:ext cx="2670048" cy="1444752"/>
          </a:xfrm>
          <a:prstGeom prst="rect">
            <a:avLst/>
          </a:prstGeom>
          <a:solidFill>
            <a:srgbClr val="002D55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46120" y="1389888"/>
            <a:ext cx="2670048" cy="7315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30952" y="1463040"/>
            <a:ext cx="585216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330952" y="1463040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3337560" y="1499616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Data Migration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337560" y="1792224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S. Li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3337560" y="2029968"/>
            <a:ext cx="2487168" cy="12801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337560" y="2029968"/>
            <a:ext cx="1193841" cy="12801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337560" y="2185416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48% complete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3337560" y="2377440"/>
            <a:ext cx="248716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2" name="Text 30"/>
          <p:cNvSpPr/>
          <p:nvPr/>
        </p:nvSpPr>
        <p:spPr>
          <a:xfrm>
            <a:off x="3337560" y="241401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Data quality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3337560" y="2606040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QA sprint complete: wk 6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6172200" y="1389888"/>
            <a:ext cx="2670048" cy="1444752"/>
          </a:xfrm>
          <a:prstGeom prst="rect">
            <a:avLst/>
          </a:prstGeom>
          <a:solidFill>
            <a:srgbClr val="002D55"/>
          </a:solidFill>
          <a:ln w="1905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172200" y="1389888"/>
            <a:ext cx="2670048" cy="7315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57032" y="1463040"/>
            <a:ext cx="585216" cy="40233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257032" y="1463040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6263640" y="1499616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Wave 1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263640" y="1792224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A. Patel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6263640" y="2029968"/>
            <a:ext cx="2487168" cy="12801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263640" y="2029968"/>
            <a:ext cx="2114093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63640" y="2185416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85% complete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6263640" y="2377440"/>
            <a:ext cx="248716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6263640" y="241401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Adoption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263640" y="2606040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UAT sign-off: wk 5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20040" y="3017520"/>
            <a:ext cx="2670048" cy="1444752"/>
          </a:xfrm>
          <a:prstGeom prst="rect">
            <a:avLst/>
          </a:prstGeom>
          <a:solidFill>
            <a:srgbClr val="002D55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320040" y="3017520"/>
            <a:ext cx="2670048" cy="7315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2404872" y="3090672"/>
            <a:ext cx="585216" cy="40233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404872" y="3090672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</a:t>
            </a:r>
            <a:endParaRPr lang="en-US" sz="700" dirty="0"/>
          </a:p>
        </p:txBody>
      </p:sp>
      <p:sp>
        <p:nvSpPr>
          <p:cNvPr id="50" name="Text 48"/>
          <p:cNvSpPr/>
          <p:nvPr/>
        </p:nvSpPr>
        <p:spPr>
          <a:xfrm>
            <a:off x="411480" y="3127248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Uplift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411480" y="341985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M. Garcia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11480" y="3657600"/>
            <a:ext cx="2487168" cy="12801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411480" y="3657600"/>
            <a:ext cx="547177" cy="128016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11480" y="3813048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22% complete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411480" y="4005072"/>
            <a:ext cx="248716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6" name="Text 54"/>
          <p:cNvSpPr/>
          <p:nvPr/>
        </p:nvSpPr>
        <p:spPr>
          <a:xfrm>
            <a:off x="411480" y="4041648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GDPR audit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411480" y="423367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Legal review: urgent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3246120" y="3017520"/>
            <a:ext cx="2670048" cy="1444752"/>
          </a:xfrm>
          <a:prstGeom prst="rect">
            <a:avLst/>
          </a:prstGeom>
          <a:solidFill>
            <a:srgbClr val="002D55"/>
          </a:solidFill>
          <a:ln w="1905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3246120" y="3017520"/>
            <a:ext cx="2670048" cy="7315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5330952" y="3090672"/>
            <a:ext cx="585216" cy="40233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330952" y="3090672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</a:t>
            </a:r>
            <a:endParaRPr lang="en-US" sz="700" dirty="0"/>
          </a:p>
        </p:txBody>
      </p:sp>
      <p:sp>
        <p:nvSpPr>
          <p:cNvPr id="62" name="Text 60"/>
          <p:cNvSpPr/>
          <p:nvPr/>
        </p:nvSpPr>
        <p:spPr>
          <a:xfrm>
            <a:off x="3337560" y="3127248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Upskilling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3337560" y="341985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T. Nguyen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3337560" y="3657600"/>
            <a:ext cx="2487168" cy="12801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337560" y="3657600"/>
            <a:ext cx="1492301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3337560" y="3813048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 complete</a:t>
            </a:r>
            <a:endParaRPr lang="en-US" sz="750" dirty="0"/>
          </a:p>
        </p:txBody>
      </p:sp>
      <p:sp>
        <p:nvSpPr>
          <p:cNvPr id="67" name="Shape 65"/>
          <p:cNvSpPr/>
          <p:nvPr/>
        </p:nvSpPr>
        <p:spPr>
          <a:xfrm>
            <a:off x="3337560" y="4005072"/>
            <a:ext cx="248716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8" name="Text 66"/>
          <p:cNvSpPr/>
          <p:nvPr/>
        </p:nvSpPr>
        <p:spPr>
          <a:xfrm>
            <a:off x="3337560" y="4041648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Availability</a:t>
            </a:r>
            <a:endParaRPr lang="en-US" sz="800" dirty="0"/>
          </a:p>
        </p:txBody>
      </p:sp>
      <p:sp>
        <p:nvSpPr>
          <p:cNvPr id="69" name="Text 67"/>
          <p:cNvSpPr/>
          <p:nvPr/>
        </p:nvSpPr>
        <p:spPr>
          <a:xfrm>
            <a:off x="3337560" y="423367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Wave 2 kick-off: wk 9</a:t>
            </a:r>
            <a:endParaRPr lang="en-US" sz="800" dirty="0"/>
          </a:p>
        </p:txBody>
      </p:sp>
      <p:sp>
        <p:nvSpPr>
          <p:cNvPr id="70" name="Shape 68"/>
          <p:cNvSpPr/>
          <p:nvPr/>
        </p:nvSpPr>
        <p:spPr>
          <a:xfrm>
            <a:off x="6172200" y="3017520"/>
            <a:ext cx="2670048" cy="1444752"/>
          </a:xfrm>
          <a:prstGeom prst="rect">
            <a:avLst/>
          </a:prstGeom>
          <a:solidFill>
            <a:srgbClr val="002D55"/>
          </a:solidFill>
          <a:ln w="19050">
            <a:solidFill>
              <a:srgbClr val="E651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6172200" y="3017520"/>
            <a:ext cx="2670048" cy="7315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8257032" y="3090672"/>
            <a:ext cx="585216" cy="40233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257032" y="3090672"/>
            <a:ext cx="5852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</a:t>
            </a:r>
            <a:endParaRPr lang="en-US" sz="700" dirty="0"/>
          </a:p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700" dirty="0"/>
          </a:p>
        </p:txBody>
      </p:sp>
      <p:sp>
        <p:nvSpPr>
          <p:cNvPr id="74" name="Text 72"/>
          <p:cNvSpPr/>
          <p:nvPr/>
        </p:nvSpPr>
        <p:spPr>
          <a:xfrm>
            <a:off x="6263640" y="3127248"/>
            <a:ext cx="1938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Portal MVP</a:t>
            </a:r>
            <a:endParaRPr lang="en-US" sz="1100" dirty="0"/>
          </a:p>
        </p:txBody>
      </p:sp>
      <p:sp>
        <p:nvSpPr>
          <p:cNvPr id="75" name="Text 73"/>
          <p:cNvSpPr/>
          <p:nvPr/>
        </p:nvSpPr>
        <p:spPr>
          <a:xfrm>
            <a:off x="6263640" y="3419856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L. Brown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6263640" y="3657600"/>
            <a:ext cx="2487168" cy="128016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6263640" y="3657600"/>
            <a:ext cx="945124" cy="128016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263640" y="3813048"/>
            <a:ext cx="2487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38% complete</a:t>
            </a:r>
            <a:endParaRPr lang="en-US" sz="750" dirty="0"/>
          </a:p>
        </p:txBody>
      </p:sp>
      <p:sp>
        <p:nvSpPr>
          <p:cNvPr id="79" name="Shape 77"/>
          <p:cNvSpPr/>
          <p:nvPr/>
        </p:nvSpPr>
        <p:spPr>
          <a:xfrm>
            <a:off x="6263640" y="4005072"/>
            <a:ext cx="248716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80" name="Text 78"/>
          <p:cNvSpPr/>
          <p:nvPr/>
        </p:nvSpPr>
        <p:spPr>
          <a:xfrm>
            <a:off x="6263640" y="4041648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Vendor lag</a:t>
            </a:r>
            <a:endParaRPr lang="en-US" sz="800" dirty="0"/>
          </a:p>
        </p:txBody>
      </p:sp>
      <p:sp>
        <p:nvSpPr>
          <p:cNvPr id="81" name="Text 79"/>
          <p:cNvSpPr/>
          <p:nvPr/>
        </p:nvSpPr>
        <p:spPr>
          <a:xfrm>
            <a:off x="6263640" y="423367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UX revision: wk 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S|B Resources — Governance &amp; Risk</dc:title>
  <dc:subject>PptxGenJS Presentation</dc:subject>
  <dc:creator>Soufiane Boudarraja</dc:creator>
  <cp:lastModifiedBy>Soufiane Boudarraja</cp:lastModifiedBy>
  <cp:revision>1</cp:revision>
  <dcterms:created xsi:type="dcterms:W3CDTF">2026-03-08T11:50:50Z</dcterms:created>
  <dcterms:modified xsi:type="dcterms:W3CDTF">2026-03-08T11:50:50Z</dcterms:modified>
</cp:coreProperties>
</file>