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003366">
              <a:alpha val="40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32320" y="-548640"/>
            <a:ext cx="2926080" cy="2926080"/>
          </a:xfrm>
          <a:prstGeom prst="ellipse">
            <a:avLst/>
          </a:prstGeom>
          <a:solidFill>
            <a:srgbClr val="002D55">
              <a:alpha val="3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0" y="3474720"/>
            <a:ext cx="1371600" cy="1645920"/>
          </a:xfrm>
          <a:prstGeom prst="rect">
            <a:avLst/>
          </a:prstGeom>
          <a:solidFill>
            <a:srgbClr val="336699">
              <a:alpha val="25000"/>
            </a:srgbClr>
          </a:solidFill>
          <a:ln w="12700">
            <a:solidFill>
              <a:srgbClr val="004D8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0" y="3931920"/>
            <a:ext cx="731520" cy="1188720"/>
          </a:xfrm>
          <a:prstGeom prst="rect">
            <a:avLst/>
          </a:prstGeom>
          <a:solidFill>
            <a:srgbClr val="FF6600">
              <a:alpha val="30000"/>
            </a:srgbClr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" y="960120"/>
            <a:ext cx="6858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320040" y="1828800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Improvement</a:t>
            </a:r>
            <a:endParaRPr lang="en-US" sz="5200" dirty="0"/>
          </a:p>
        </p:txBody>
      </p:sp>
      <p:sp>
        <p:nvSpPr>
          <p:cNvPr id="10" name="Shape 8"/>
          <p:cNvSpPr/>
          <p:nvPr/>
        </p:nvSpPr>
        <p:spPr>
          <a:xfrm>
            <a:off x="320040" y="2788920"/>
            <a:ext cx="4114800" cy="3657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2926080"/>
            <a:ext cx="6583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cause, cycles, charters, and events.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framework that fits your improvement goal.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" y="3858768"/>
            <a:ext cx="54864" cy="14630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" y="3831336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Worksheet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" y="4096512"/>
            <a:ext cx="54864" cy="14630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406908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Template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4334256"/>
            <a:ext cx="54864" cy="14630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" y="430682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Project Charter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4572000"/>
            <a:ext cx="54864" cy="14630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" y="4544568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Brief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" y="4965192"/>
            <a:ext cx="8229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Dark Version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BRIEF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Brief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scope, team, and success before the event begins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Kaizen Event Brief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69128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Name: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148486" y="1371600"/>
            <a:ext cx="95463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2103120" y="1371600"/>
            <a:ext cx="53766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Date: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2640787" y="1371600"/>
            <a:ext cx="74249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3383280" y="1371600"/>
            <a:ext cx="69128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Location: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074566" y="1371600"/>
            <a:ext cx="95463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5029200" y="1371600"/>
            <a:ext cx="80650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Facilitator: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5835701" y="1371600"/>
            <a:ext cx="1113739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6949440" y="1371600"/>
            <a:ext cx="8449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7794346" y="1371600"/>
            <a:ext cx="116677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20040" y="1792224"/>
            <a:ext cx="3931920" cy="786384"/>
          </a:xfrm>
          <a:prstGeom prst="rect">
            <a:avLst/>
          </a:prstGeom>
          <a:solidFill>
            <a:srgbClr val="002D55"/>
          </a:solidFill>
          <a:ln w="1016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" y="1792224"/>
            <a:ext cx="393192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1480" y="1883664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11480" y="2212848"/>
            <a:ext cx="37490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11480" y="2414016"/>
            <a:ext cx="37490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389120" y="1792224"/>
            <a:ext cx="4434840" cy="786384"/>
          </a:xfrm>
          <a:prstGeom prst="rect">
            <a:avLst/>
          </a:prstGeom>
          <a:solidFill>
            <a:srgbClr val="002D55"/>
          </a:solidFill>
          <a:ln w="1016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389120" y="1792224"/>
            <a:ext cx="443484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80560" y="1883664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 &amp; TARGETS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480560" y="2212848"/>
            <a:ext cx="425196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4480560" y="2414016"/>
            <a:ext cx="425196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320040" y="2688336"/>
            <a:ext cx="3931920" cy="786384"/>
          </a:xfrm>
          <a:prstGeom prst="rect">
            <a:avLst/>
          </a:prstGeom>
          <a:solidFill>
            <a:srgbClr val="002D55"/>
          </a:solidFill>
          <a:ln w="1016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20040" y="2688336"/>
            <a:ext cx="393192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11480" y="2779776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— WHAT IS IN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11480" y="3108960"/>
            <a:ext cx="37490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11480" y="3310128"/>
            <a:ext cx="37490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389120" y="2688336"/>
            <a:ext cx="4434840" cy="786384"/>
          </a:xfrm>
          <a:prstGeom prst="rect">
            <a:avLst/>
          </a:prstGeom>
          <a:solidFill>
            <a:srgbClr val="002D55"/>
          </a:solidFill>
          <a:ln w="1016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389120" y="2688336"/>
            <a:ext cx="4434840" cy="548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480560" y="2779776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— WHAT IS OUT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480560" y="3108960"/>
            <a:ext cx="425196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480560" y="3310128"/>
            <a:ext cx="425196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320040" y="3584448"/>
            <a:ext cx="3931920" cy="786384"/>
          </a:xfrm>
          <a:prstGeom prst="rect">
            <a:avLst/>
          </a:prstGeom>
          <a:solidFill>
            <a:srgbClr val="002D55"/>
          </a:solidFill>
          <a:ln w="1016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320040" y="3584448"/>
            <a:ext cx="3931920" cy="548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11480" y="3675888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11480" y="4005072"/>
            <a:ext cx="37490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5" name="Shape 43"/>
          <p:cNvSpPr/>
          <p:nvPr/>
        </p:nvSpPr>
        <p:spPr>
          <a:xfrm>
            <a:off x="411480" y="4206240"/>
            <a:ext cx="374904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6" name="Shape 44"/>
          <p:cNvSpPr/>
          <p:nvPr/>
        </p:nvSpPr>
        <p:spPr>
          <a:xfrm>
            <a:off x="4389120" y="3584448"/>
            <a:ext cx="4434840" cy="786384"/>
          </a:xfrm>
          <a:prstGeom prst="rect">
            <a:avLst/>
          </a:prstGeom>
          <a:solidFill>
            <a:srgbClr val="002D55"/>
          </a:solidFill>
          <a:ln w="1016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4389120" y="3584448"/>
            <a:ext cx="443484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480560" y="3675888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GAINS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4480560" y="4005072"/>
            <a:ext cx="425196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4480560" y="4206240"/>
            <a:ext cx="4251960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BRIEF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— Action Tracking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Pre-event brief plus action tracker for rapid improvement cycles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Kaizen Event Brief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3474720" cy="29260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BRIEF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" y="1700784"/>
            <a:ext cx="3474720" cy="658368"/>
          </a:xfrm>
          <a:prstGeom prst="rect">
            <a:avLst/>
          </a:prstGeom>
          <a:solidFill>
            <a:srgbClr val="002D55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" y="1700784"/>
            <a:ext cx="347472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792224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411480" y="201168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specific waste or problem are we attacking?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20040" y="2414016"/>
            <a:ext cx="3474720" cy="658368"/>
          </a:xfrm>
          <a:prstGeom prst="rect">
            <a:avLst/>
          </a:prstGeom>
          <a:solidFill>
            <a:srgbClr val="001A33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20040" y="2414016"/>
            <a:ext cx="347472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2505456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411480" y="272491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measurable target must we hit by end of event?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20040" y="3127248"/>
            <a:ext cx="3474720" cy="658368"/>
          </a:xfrm>
          <a:prstGeom prst="rect">
            <a:avLst/>
          </a:prstGeom>
          <a:solidFill>
            <a:srgbClr val="002D55"/>
          </a:solidFill>
          <a:ln w="10160">
            <a:solidFill>
              <a:srgbClr val="6699C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3127248"/>
            <a:ext cx="3474720" cy="54864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11480" y="32186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411480" y="3438144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/ area in scope. What is explicitly excluded?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3840480"/>
            <a:ext cx="3474720" cy="658368"/>
          </a:xfrm>
          <a:prstGeom prst="rect">
            <a:avLst/>
          </a:prstGeom>
          <a:solidFill>
            <a:srgbClr val="001A33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20040" y="3840480"/>
            <a:ext cx="347472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11480" y="3931920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411480" y="4151376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names and roles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005072" y="1371600"/>
            <a:ext cx="481888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005072" y="1371600"/>
            <a:ext cx="481888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TRACKER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005072" y="1700784"/>
            <a:ext cx="329184" cy="27432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005072" y="1700784"/>
            <a:ext cx="3291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334256" y="1700784"/>
            <a:ext cx="1737360" cy="27432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334256" y="170078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6071616" y="1700784"/>
            <a:ext cx="822960" cy="27432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71616" y="1700784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894576" y="1700784"/>
            <a:ext cx="877824" cy="27432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894576" y="1700784"/>
            <a:ext cx="8778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When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7772400" y="1700784"/>
            <a:ext cx="1051560" cy="274320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772400" y="1700784"/>
            <a:ext cx="1051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005072" y="2011680"/>
            <a:ext cx="329184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005072" y="2011680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4334256" y="2011680"/>
            <a:ext cx="1737360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071616" y="2011680"/>
            <a:ext cx="822960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894576" y="2011680"/>
            <a:ext cx="877824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772400" y="2011680"/>
            <a:ext cx="1051560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827264" y="2084832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4005072" y="2432304"/>
            <a:ext cx="329184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005072" y="2432304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4334256" y="2432304"/>
            <a:ext cx="1737360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071616" y="2432304"/>
            <a:ext cx="822960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894576" y="2432304"/>
            <a:ext cx="877824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7772400" y="2432304"/>
            <a:ext cx="1051560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827264" y="2505456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4005072" y="2852928"/>
            <a:ext cx="329184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005072" y="2852928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334256" y="2852928"/>
            <a:ext cx="1737360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071616" y="2852928"/>
            <a:ext cx="822960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894576" y="2852928"/>
            <a:ext cx="877824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772400" y="2852928"/>
            <a:ext cx="1051560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827264" y="2926080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4005072" y="3273552"/>
            <a:ext cx="329184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005072" y="3273552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4334256" y="3273552"/>
            <a:ext cx="1737360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6071616" y="3273552"/>
            <a:ext cx="822960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6894576" y="3273552"/>
            <a:ext cx="877824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7772400" y="3273552"/>
            <a:ext cx="1051560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7827264" y="3346704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4005072" y="3694176"/>
            <a:ext cx="329184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005072" y="3694176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334256" y="3694176"/>
            <a:ext cx="1737360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071616" y="3694176"/>
            <a:ext cx="822960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894576" y="3694176"/>
            <a:ext cx="877824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7772400" y="3694176"/>
            <a:ext cx="1051560" cy="38404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827264" y="3767328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4005072" y="4114800"/>
            <a:ext cx="329184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005072" y="4114800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334256" y="4114800"/>
            <a:ext cx="1737360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071616" y="4114800"/>
            <a:ext cx="822960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6894576" y="4114800"/>
            <a:ext cx="877824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7772400" y="4114800"/>
            <a:ext cx="1051560" cy="38404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7827264" y="4187952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4005072" y="4553712"/>
            <a:ext cx="4818888" cy="256032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4114800" y="4562856"/>
            <a:ext cx="45994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Expected Gain:  Lead time  ▼  by __ %  |  Defects  ▼  by __ %  |  Hours saved: __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4864"/>
            <a:ext cx="9144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217920" y="365760"/>
            <a:ext cx="3474720" cy="3474720"/>
          </a:xfrm>
          <a:prstGeom prst="ellipse">
            <a:avLst/>
          </a:prstGeom>
          <a:solidFill>
            <a:srgbClr val="E8EEF4">
              <a:alpha val="80000"/>
            </a:srgbClr>
          </a:solidFill>
          <a:ln w="19050">
            <a:solidFill>
              <a:srgbClr val="C5D4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1005840"/>
            <a:ext cx="2194560" cy="2194560"/>
          </a:xfrm>
          <a:prstGeom prst="ellipse">
            <a:avLst/>
          </a:prstGeom>
          <a:solidFill>
            <a:srgbClr val="D6E4F0">
              <a:alpha val="70000"/>
            </a:srgbClr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20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RESOURCES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713232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</a:t>
            </a:r>
            <a:endParaRPr lang="en-US" sz="6200" dirty="0"/>
          </a:p>
        </p:txBody>
      </p:sp>
      <p:sp>
        <p:nvSpPr>
          <p:cNvPr id="8" name="Text 6"/>
          <p:cNvSpPr/>
          <p:nvPr/>
        </p:nvSpPr>
        <p:spPr>
          <a:xfrm>
            <a:off x="457200" y="1572768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Improvement</a:t>
            </a:r>
            <a:endParaRPr lang="en-US" sz="5200" dirty="0"/>
          </a:p>
        </p:txBody>
      </p:sp>
      <p:sp>
        <p:nvSpPr>
          <p:cNvPr id="9" name="Shape 7"/>
          <p:cNvSpPr/>
          <p:nvPr/>
        </p:nvSpPr>
        <p:spPr>
          <a:xfrm>
            <a:off x="457200" y="2578608"/>
            <a:ext cx="4572000" cy="3657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Version  ·  All templates optimised for printing and sharing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3145536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1792" y="313639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Worksheet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3438144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" y="342900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Template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730752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" y="372160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Project Charter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4023360"/>
            <a:ext cx="54864" cy="201168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" y="4014216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Brief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956048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soufianeboudarraja.com  |  Light Version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WORKSHEET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— Cause Chain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the chain from symptom to root cause — one Why per box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5 Whys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402336"/>
          </a:xfrm>
          <a:prstGeom prst="rect">
            <a:avLst/>
          </a:prstGeom>
          <a:solidFill>
            <a:srgbClr val="D6E4F0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STATEMENT: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487168" y="1371600"/>
            <a:ext cx="6217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problem you are investigating here — be specific about what, where, and when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920240"/>
            <a:ext cx="1316736" cy="1463040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1920240"/>
            <a:ext cx="1316736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93192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1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93192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11480" y="2578608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411480" y="2871216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411480" y="3163824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>
            <a:off x="1673352" y="2651760"/>
            <a:ext cx="219456" cy="0"/>
          </a:xfrm>
          <a:prstGeom prst="line">
            <a:avLst/>
          </a:prstGeom>
          <a:noFill/>
          <a:ln w="25400">
            <a:solidFill>
              <a:srgbClr val="33669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783080" y="2560320"/>
            <a:ext cx="128016" cy="9144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783080" y="2743200"/>
            <a:ext cx="128016" cy="-9144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929384" y="1920240"/>
            <a:ext cx="1316736" cy="1463040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1929384" y="1920240"/>
            <a:ext cx="1316736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002536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2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002536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2020824" y="2578608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2020824" y="2871216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2020824" y="3163824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3282696" y="2651760"/>
            <a:ext cx="219456" cy="0"/>
          </a:xfrm>
          <a:prstGeom prst="line">
            <a:avLst/>
          </a:prstGeom>
          <a:noFill/>
          <a:ln w="25400">
            <a:solidFill>
              <a:srgbClr val="33669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392424" y="2560320"/>
            <a:ext cx="128016" cy="9144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392424" y="2743200"/>
            <a:ext cx="128016" cy="-9144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3538728" y="1920240"/>
            <a:ext cx="1316736" cy="1463040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538728" y="1920240"/>
            <a:ext cx="1316736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611880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3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3611880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630168" y="2578608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3630168" y="2871216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3630168" y="3163824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651760"/>
            <a:ext cx="219456" cy="0"/>
          </a:xfrm>
          <a:prstGeom prst="line">
            <a:avLst/>
          </a:prstGeom>
          <a:noFill/>
          <a:ln w="25400">
            <a:solidFill>
              <a:srgbClr val="33669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5001768" y="2560320"/>
            <a:ext cx="128016" cy="9144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001768" y="2743200"/>
            <a:ext cx="128016" cy="-9144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148072" y="1920240"/>
            <a:ext cx="1316736" cy="1463040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5148072" y="1920240"/>
            <a:ext cx="1316736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221224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4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5221224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5239512" y="2578608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8" name="Shape 46"/>
          <p:cNvSpPr/>
          <p:nvPr/>
        </p:nvSpPr>
        <p:spPr>
          <a:xfrm>
            <a:off x="5239512" y="2871216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9" name="Shape 47"/>
          <p:cNvSpPr/>
          <p:nvPr/>
        </p:nvSpPr>
        <p:spPr>
          <a:xfrm>
            <a:off x="5239512" y="3163824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6501384" y="2651760"/>
            <a:ext cx="219456" cy="0"/>
          </a:xfrm>
          <a:prstGeom prst="line">
            <a:avLst/>
          </a:prstGeom>
          <a:noFill/>
          <a:ln w="25400">
            <a:solidFill>
              <a:srgbClr val="336699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611112" y="2560320"/>
            <a:ext cx="128016" cy="9144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6611112" y="2743200"/>
            <a:ext cx="128016" cy="-9144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757416" y="1920240"/>
            <a:ext cx="1316736" cy="1463040"/>
          </a:xfrm>
          <a:prstGeom prst="rect">
            <a:avLst/>
          </a:prstGeom>
          <a:solidFill>
            <a:srgbClr val="E8EEF4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4" name="Shape 52"/>
          <p:cNvSpPr/>
          <p:nvPr/>
        </p:nvSpPr>
        <p:spPr>
          <a:xfrm>
            <a:off x="6757416" y="1920240"/>
            <a:ext cx="1316736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830568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5</a:t>
            </a:r>
            <a:endParaRPr lang="en-US" sz="900" dirty="0"/>
          </a:p>
        </p:txBody>
      </p:sp>
      <p:sp>
        <p:nvSpPr>
          <p:cNvPr id="56" name="Text 54"/>
          <p:cNvSpPr/>
          <p:nvPr/>
        </p:nvSpPr>
        <p:spPr>
          <a:xfrm>
            <a:off x="6830568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identified: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6848856" y="2578608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8" name="Shape 56"/>
          <p:cNvSpPr/>
          <p:nvPr/>
        </p:nvSpPr>
        <p:spPr>
          <a:xfrm>
            <a:off x="6848856" y="2871216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6848856" y="3163824"/>
            <a:ext cx="113385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0" name="Shape 58"/>
          <p:cNvSpPr/>
          <p:nvPr/>
        </p:nvSpPr>
        <p:spPr>
          <a:xfrm>
            <a:off x="320040" y="3511296"/>
            <a:ext cx="8503920" cy="292608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57200" y="351129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Root Cause Action: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2304288" y="3511296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will fix it?   Deadline: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WORKSHEET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— Structured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each level with cause, evidence, and action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5 Whys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347472"/>
          </a:xfrm>
          <a:prstGeom prst="rect">
            <a:avLst/>
          </a:prstGeom>
          <a:solidFill>
            <a:srgbClr val="D6E4F0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PROBLEM: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572768" y="1371600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specific, observable problem here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755648"/>
            <a:ext cx="73152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1755648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051560" y="1755648"/>
            <a:ext cx="31089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51560" y="1755648"/>
            <a:ext cx="31089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Why?  (What is causing the previous level?)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160520" y="1755648"/>
            <a:ext cx="21945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60520" y="1755648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/ Data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355080" y="1755648"/>
            <a:ext cx="109728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55080" y="1755648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7452360" y="1755648"/>
            <a:ext cx="1280160" cy="292608"/>
          </a:xfrm>
          <a:prstGeom prst="rect">
            <a:avLst/>
          </a:prstGeom>
          <a:solidFill>
            <a:srgbClr val="003366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52360" y="1755648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20040" y="2084832"/>
            <a:ext cx="73152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6616" y="2084832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1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051560" y="2084832"/>
            <a:ext cx="310896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24712" y="2157984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160520" y="2084832"/>
            <a:ext cx="219456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55080" y="2084832"/>
            <a:ext cx="109728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452360" y="2084832"/>
            <a:ext cx="128016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20040" y="2596896"/>
            <a:ext cx="73152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56616" y="2596896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2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051560" y="2596896"/>
            <a:ext cx="310896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124712" y="2670048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160520" y="2596896"/>
            <a:ext cx="219456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355080" y="2596896"/>
            <a:ext cx="109728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452360" y="2596896"/>
            <a:ext cx="128016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20040" y="3108960"/>
            <a:ext cx="73152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56616" y="3108960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3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1051560" y="3108960"/>
            <a:ext cx="310896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124712" y="3182112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160520" y="3108960"/>
            <a:ext cx="219456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355080" y="3108960"/>
            <a:ext cx="109728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452360" y="3108960"/>
            <a:ext cx="1280160" cy="47548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20040" y="3621024"/>
            <a:ext cx="73152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56616" y="3621024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4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1051560" y="3621024"/>
            <a:ext cx="310896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124712" y="3694176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160520" y="3621024"/>
            <a:ext cx="219456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355080" y="3621024"/>
            <a:ext cx="109728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452360" y="3621024"/>
            <a:ext cx="1280160" cy="47548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320040" y="4133088"/>
            <a:ext cx="731520" cy="475488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56616" y="4133088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5 (Root)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1051560" y="4133088"/>
            <a:ext cx="3108960" cy="475488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124712" y="4206240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4160520" y="4133088"/>
            <a:ext cx="2194560" cy="475488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355080" y="4133088"/>
            <a:ext cx="1097280" cy="475488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7452360" y="4133088"/>
            <a:ext cx="1280160" cy="475488"/>
          </a:xfrm>
          <a:prstGeom prst="rect">
            <a:avLst/>
          </a:prstGeom>
          <a:solidFill>
            <a:srgbClr val="FFF3E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320040" y="4608576"/>
            <a:ext cx="8503920" cy="201168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57200" y="461772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Countermeasure (from Root Cause):  Owner:  Target date: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WORKSHEET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— Cascade Tree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Branch multiple causes from the same problem — find intersecting roots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5 Whys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828800"/>
            <a:ext cx="1645920" cy="1280160"/>
          </a:xfrm>
          <a:prstGeom prst="rect">
            <a:avLst/>
          </a:prstGeom>
          <a:solidFill>
            <a:srgbClr val="D6E4F0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828800"/>
            <a:ext cx="164592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90195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" y="2176272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</a:t>
            </a:r>
            <a:endParaRPr lang="en-US" sz="900" dirty="0"/>
          </a:p>
          <a:p>
            <a:pPr algn="ctr"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here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965960" y="1536192"/>
            <a:ext cx="292608" cy="0"/>
          </a:xfrm>
          <a:prstGeom prst="line">
            <a:avLst/>
          </a:prstGeom>
          <a:noFill/>
          <a:ln w="19050">
            <a:solidFill>
              <a:srgbClr val="003366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2286000" y="1298448"/>
            <a:ext cx="1828800" cy="475488"/>
          </a:xfrm>
          <a:prstGeom prst="rect">
            <a:avLst/>
          </a:prstGeom>
          <a:solidFill>
            <a:srgbClr val="E8EEF4"/>
          </a:solidFill>
          <a:ln w="1016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2359152" y="129844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A1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133088" y="1536192"/>
            <a:ext cx="219456" cy="0"/>
          </a:xfrm>
          <a:prstGeom prst="line">
            <a:avLst/>
          </a:prstGeom>
          <a:noFill/>
          <a:ln w="19050">
            <a:solidFill>
              <a:srgbClr val="00336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224528" y="1453896"/>
            <a:ext cx="128016" cy="82296"/>
          </a:xfrm>
          <a:prstGeom prst="line">
            <a:avLst/>
          </a:prstGeom>
          <a:noFill/>
          <a:ln w="15240">
            <a:solidFill>
              <a:srgbClr val="00336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224528" y="1618488"/>
            <a:ext cx="128016" cy="-82296"/>
          </a:xfrm>
          <a:prstGeom prst="line">
            <a:avLst/>
          </a:prstGeom>
          <a:noFill/>
          <a:ln w="15240">
            <a:solidFill>
              <a:srgbClr val="00336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370832" y="1298448"/>
            <a:ext cx="1828800" cy="475488"/>
          </a:xfrm>
          <a:prstGeom prst="rect">
            <a:avLst/>
          </a:prstGeom>
          <a:solidFill>
            <a:srgbClr val="E8EEF4"/>
          </a:solidFill>
          <a:ln w="1016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443984" y="129844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A2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217920" y="1536192"/>
            <a:ext cx="219456" cy="0"/>
          </a:xfrm>
          <a:prstGeom prst="line">
            <a:avLst/>
          </a:prstGeom>
          <a:noFill/>
          <a:ln w="19050">
            <a:solidFill>
              <a:srgbClr val="00336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1453896"/>
            <a:ext cx="128016" cy="82296"/>
          </a:xfrm>
          <a:prstGeom prst="line">
            <a:avLst/>
          </a:prstGeom>
          <a:noFill/>
          <a:ln w="15240">
            <a:solidFill>
              <a:srgbClr val="00336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09360" y="1618488"/>
            <a:ext cx="128016" cy="-82296"/>
          </a:xfrm>
          <a:prstGeom prst="line">
            <a:avLst/>
          </a:prstGeom>
          <a:noFill/>
          <a:ln w="15240">
            <a:solidFill>
              <a:srgbClr val="00336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55664" y="1298448"/>
            <a:ext cx="1828800" cy="475488"/>
          </a:xfrm>
          <a:prstGeom prst="rect">
            <a:avLst/>
          </a:prstGeom>
          <a:solidFill>
            <a:srgbClr val="FFF3E0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528816" y="129844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A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965960" y="2724912"/>
            <a:ext cx="292608" cy="0"/>
          </a:xfrm>
          <a:prstGeom prst="line">
            <a:avLst/>
          </a:prstGeom>
          <a:noFill/>
          <a:ln w="19050">
            <a:solidFill>
              <a:srgbClr val="00336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286000" y="2487168"/>
            <a:ext cx="1828800" cy="475488"/>
          </a:xfrm>
          <a:prstGeom prst="rect">
            <a:avLst/>
          </a:prstGeom>
          <a:solidFill>
            <a:srgbClr val="E8EEF4"/>
          </a:solidFill>
          <a:ln w="1016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2359152" y="248716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B1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133088" y="2724912"/>
            <a:ext cx="219456" cy="0"/>
          </a:xfrm>
          <a:prstGeom prst="line">
            <a:avLst/>
          </a:prstGeom>
          <a:noFill/>
          <a:ln w="19050">
            <a:solidFill>
              <a:srgbClr val="003366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224528" y="2642616"/>
            <a:ext cx="128016" cy="82296"/>
          </a:xfrm>
          <a:prstGeom prst="line">
            <a:avLst/>
          </a:prstGeom>
          <a:noFill/>
          <a:ln w="15240">
            <a:solidFill>
              <a:srgbClr val="003366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224528" y="2807208"/>
            <a:ext cx="128016" cy="-82296"/>
          </a:xfrm>
          <a:prstGeom prst="line">
            <a:avLst/>
          </a:prstGeom>
          <a:noFill/>
          <a:ln w="15240">
            <a:solidFill>
              <a:srgbClr val="003366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370832" y="2487168"/>
            <a:ext cx="1828800" cy="475488"/>
          </a:xfrm>
          <a:prstGeom prst="rect">
            <a:avLst/>
          </a:prstGeom>
          <a:solidFill>
            <a:srgbClr val="E8EEF4"/>
          </a:solidFill>
          <a:ln w="1016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4443984" y="248716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B2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2724912"/>
            <a:ext cx="219456" cy="0"/>
          </a:xfrm>
          <a:prstGeom prst="line">
            <a:avLst/>
          </a:prstGeom>
          <a:noFill/>
          <a:ln w="19050">
            <a:solidFill>
              <a:srgbClr val="003366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309360" y="2642616"/>
            <a:ext cx="128016" cy="82296"/>
          </a:xfrm>
          <a:prstGeom prst="line">
            <a:avLst/>
          </a:prstGeom>
          <a:noFill/>
          <a:ln w="15240">
            <a:solidFill>
              <a:srgbClr val="003366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309360" y="2807208"/>
            <a:ext cx="128016" cy="-82296"/>
          </a:xfrm>
          <a:prstGeom prst="line">
            <a:avLst/>
          </a:prstGeom>
          <a:noFill/>
          <a:ln w="15240">
            <a:solidFill>
              <a:srgbClr val="003366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455664" y="2487168"/>
            <a:ext cx="1828800" cy="475488"/>
          </a:xfrm>
          <a:prstGeom prst="rect">
            <a:avLst/>
          </a:prstGeom>
          <a:solidFill>
            <a:srgbClr val="FFF3E0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Text 37"/>
          <p:cNvSpPr/>
          <p:nvPr/>
        </p:nvSpPr>
        <p:spPr>
          <a:xfrm>
            <a:off x="6528816" y="248716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B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1965960" y="3730752"/>
            <a:ext cx="292608" cy="0"/>
          </a:xfrm>
          <a:prstGeom prst="line">
            <a:avLst/>
          </a:prstGeom>
          <a:noFill/>
          <a:ln w="19050">
            <a:solidFill>
              <a:srgbClr val="FF6600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2286000" y="3493008"/>
            <a:ext cx="1828800" cy="475488"/>
          </a:xfrm>
          <a:prstGeom prst="rect">
            <a:avLst/>
          </a:prstGeom>
          <a:solidFill>
            <a:srgbClr val="E8EEF4"/>
          </a:solidFill>
          <a:ln w="1016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2359152" y="349300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C1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4133088" y="3730752"/>
            <a:ext cx="219456" cy="0"/>
          </a:xfrm>
          <a:prstGeom prst="line">
            <a:avLst/>
          </a:prstGeom>
          <a:noFill/>
          <a:ln w="19050">
            <a:solidFill>
              <a:srgbClr val="FF660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224528" y="3648456"/>
            <a:ext cx="128016" cy="82296"/>
          </a:xfrm>
          <a:prstGeom prst="line">
            <a:avLst/>
          </a:prstGeom>
          <a:noFill/>
          <a:ln w="15240">
            <a:solidFill>
              <a:srgbClr val="FF660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224528" y="3813048"/>
            <a:ext cx="128016" cy="-82296"/>
          </a:xfrm>
          <a:prstGeom prst="line">
            <a:avLst/>
          </a:prstGeom>
          <a:noFill/>
          <a:ln w="15240">
            <a:solidFill>
              <a:srgbClr val="FF660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370832" y="3493008"/>
            <a:ext cx="1828800" cy="475488"/>
          </a:xfrm>
          <a:prstGeom prst="rect">
            <a:avLst/>
          </a:prstGeom>
          <a:solidFill>
            <a:srgbClr val="E8EEF4"/>
          </a:solidFill>
          <a:ln w="1016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4443984" y="349300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C2 (shared)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6217920" y="3730752"/>
            <a:ext cx="219456" cy="0"/>
          </a:xfrm>
          <a:prstGeom prst="line">
            <a:avLst/>
          </a:prstGeom>
          <a:noFill/>
          <a:ln w="19050">
            <a:solidFill>
              <a:srgbClr val="FF660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309360" y="3648456"/>
            <a:ext cx="128016" cy="82296"/>
          </a:xfrm>
          <a:prstGeom prst="line">
            <a:avLst/>
          </a:prstGeom>
          <a:noFill/>
          <a:ln w="15240">
            <a:solidFill>
              <a:srgbClr val="FF660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309360" y="3813048"/>
            <a:ext cx="128016" cy="-82296"/>
          </a:xfrm>
          <a:prstGeom prst="line">
            <a:avLst/>
          </a:prstGeom>
          <a:noFill/>
          <a:ln w="15240">
            <a:solidFill>
              <a:srgbClr val="FF660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455664" y="3493008"/>
            <a:ext cx="1828800" cy="475488"/>
          </a:xfrm>
          <a:prstGeom prst="rect">
            <a:avLst/>
          </a:prstGeom>
          <a:solidFill>
            <a:srgbClr val="FFF3E0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2" name="Text 50"/>
          <p:cNvSpPr/>
          <p:nvPr/>
        </p:nvSpPr>
        <p:spPr>
          <a:xfrm>
            <a:off x="6528816" y="349300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C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320040" y="4608576"/>
            <a:ext cx="8503920" cy="201168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57200" y="461772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Common Root Cause:  Countermeasure:  Owner / Date: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— Visual Wheel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Plan, Do, Check, Act — the four phases of continuous improvement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PDCA Cycle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828800" y="1645920"/>
            <a:ext cx="1463040" cy="1463040"/>
          </a:xfrm>
          <a:prstGeom prst="rect">
            <a:avLst/>
          </a:prstGeom>
          <a:solidFill>
            <a:srgbClr val="003366"/>
          </a:solidFill>
          <a:ln w="381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901952" y="1737360"/>
            <a:ext cx="13167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920240" y="2103120"/>
            <a:ext cx="1280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problem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goals &amp; targets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root cause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91840" y="1645920"/>
            <a:ext cx="1463040" cy="1463040"/>
          </a:xfrm>
          <a:prstGeom prst="rect">
            <a:avLst/>
          </a:prstGeom>
          <a:solidFill>
            <a:srgbClr val="FF6600">
              <a:alpha val="85000"/>
            </a:srgbClr>
          </a:solidFill>
          <a:ln w="381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364992" y="1737360"/>
            <a:ext cx="13167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383280" y="2103120"/>
            <a:ext cx="1280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 the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or change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a small scale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828800" y="3108960"/>
            <a:ext cx="1463040" cy="1463040"/>
          </a:xfrm>
          <a:prstGeom prst="rect">
            <a:avLst/>
          </a:prstGeom>
          <a:solidFill>
            <a:srgbClr val="336699">
              <a:alpha val="85000"/>
            </a:srgbClr>
          </a:solidFill>
          <a:ln w="381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901952" y="3200400"/>
            <a:ext cx="13167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920240" y="3566160"/>
            <a:ext cx="1280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results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to goals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gaps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291840" y="3108960"/>
            <a:ext cx="1463040" cy="1463040"/>
          </a:xfrm>
          <a:prstGeom prst="rect">
            <a:avLst/>
          </a:prstGeom>
          <a:solidFill>
            <a:srgbClr val="003366"/>
          </a:solidFill>
          <a:ln w="38100">
            <a:solidFill>
              <a:srgbClr val="FFFFFF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364992" y="3200400"/>
            <a:ext cx="13167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383280" y="3566160"/>
            <a:ext cx="1280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Standardise success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or adjust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 the cycle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944368" y="2761488"/>
            <a:ext cx="694944" cy="69494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944368" y="2761488"/>
            <a:ext cx="694944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39312" y="3108960"/>
            <a:ext cx="0" cy="274320"/>
          </a:xfrm>
          <a:prstGeom prst="line">
            <a:avLst/>
          </a:prstGeom>
          <a:noFill/>
          <a:ln w="19050">
            <a:solidFill>
              <a:srgbClr val="336699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949440" y="1371600"/>
            <a:ext cx="1828800" cy="804672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7040880" y="1426464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040880" y="164592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problem? What is the target? What are the root causes?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949440" y="2249424"/>
            <a:ext cx="1828800" cy="804672"/>
          </a:xfrm>
          <a:prstGeom prst="rect">
            <a:avLst/>
          </a:prstGeom>
          <a:solidFill>
            <a:srgbClr val="E8EEF4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7040880" y="2304288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040880" y="2523744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we test? What did we change? On what scale?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6949440" y="3127248"/>
            <a:ext cx="1828800" cy="804672"/>
          </a:xfrm>
          <a:prstGeom prst="rect">
            <a:avLst/>
          </a:prstGeom>
          <a:solidFill>
            <a:srgbClr val="E8EEF4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7040880" y="3182112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7040880" y="3401568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the results show? How do they compare to the goal?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6949440" y="4005072"/>
            <a:ext cx="1828800" cy="804672"/>
          </a:xfrm>
          <a:prstGeom prst="rect">
            <a:avLst/>
          </a:prstGeom>
          <a:solidFill>
            <a:srgbClr val="E8EEF4"/>
          </a:solidFill>
          <a:ln w="1270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7040880" y="4059936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7040880" y="427939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it work? Do we standardise, scale, or restart the cycle?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— Four-Card Canvas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phase — fill in the key questions before you start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PDCA Cycle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4023360" cy="1627632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71600"/>
            <a:ext cx="54864" cy="162763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8056" y="1463040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86968" y="1463040"/>
            <a:ext cx="33101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48056" y="2139696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448056" y="1883664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problem?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48056" y="2487168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448056" y="2231136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target / goal?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48056" y="2834640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448056" y="2578608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we hypothesise?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709160" y="1371600"/>
            <a:ext cx="4023360" cy="1627632"/>
          </a:xfrm>
          <a:prstGeom prst="rect">
            <a:avLst/>
          </a:prstGeom>
          <a:solidFill>
            <a:srgbClr val="E8EEF4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09160" y="1371600"/>
            <a:ext cx="54864" cy="16276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37176" y="1463040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276088" y="1463040"/>
            <a:ext cx="33101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837176" y="2139696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5" name="Text 23"/>
          <p:cNvSpPr/>
          <p:nvPr/>
        </p:nvSpPr>
        <p:spPr>
          <a:xfrm>
            <a:off x="4837176" y="1883664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will we change?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37176" y="2487168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7" name="Text 25"/>
          <p:cNvSpPr/>
          <p:nvPr/>
        </p:nvSpPr>
        <p:spPr>
          <a:xfrm>
            <a:off x="4837176" y="2231136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test scope?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37176" y="2834640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9" name="Text 27"/>
          <p:cNvSpPr/>
          <p:nvPr/>
        </p:nvSpPr>
        <p:spPr>
          <a:xfrm>
            <a:off x="4837176" y="2578608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resources do we need?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20040" y="3163824"/>
            <a:ext cx="4023360" cy="1627632"/>
          </a:xfrm>
          <a:prstGeom prst="rect">
            <a:avLst/>
          </a:prstGeom>
          <a:solidFill>
            <a:srgbClr val="E8EEF4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320040" y="3163824"/>
            <a:ext cx="54864" cy="16276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48056" y="3255264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86968" y="3255264"/>
            <a:ext cx="33101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48056" y="3931920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5" name="Text 33"/>
          <p:cNvSpPr/>
          <p:nvPr/>
        </p:nvSpPr>
        <p:spPr>
          <a:xfrm>
            <a:off x="448056" y="3675888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the data show?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448056" y="4279392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7" name="Text 35"/>
          <p:cNvSpPr/>
          <p:nvPr/>
        </p:nvSpPr>
        <p:spPr>
          <a:xfrm>
            <a:off x="448056" y="4023360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we hit the target?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448056" y="4626864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9" name="Text 37"/>
          <p:cNvSpPr/>
          <p:nvPr/>
        </p:nvSpPr>
        <p:spPr>
          <a:xfrm>
            <a:off x="448056" y="4370832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were the surprises?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709160" y="3163824"/>
            <a:ext cx="4023360" cy="1627632"/>
          </a:xfrm>
          <a:prstGeom prst="rect">
            <a:avLst/>
          </a:prstGeom>
          <a:solidFill>
            <a:srgbClr val="E8EEF4"/>
          </a:solidFill>
          <a:ln w="1905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709160" y="3163824"/>
            <a:ext cx="54864" cy="162763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37176" y="3255264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5276088" y="3255264"/>
            <a:ext cx="33101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4837176" y="3931920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5" name="Text 43"/>
          <p:cNvSpPr/>
          <p:nvPr/>
        </p:nvSpPr>
        <p:spPr>
          <a:xfrm>
            <a:off x="4837176" y="3675888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we standardise?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837176" y="4279392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7" name="Text 45"/>
          <p:cNvSpPr/>
          <p:nvPr/>
        </p:nvSpPr>
        <p:spPr>
          <a:xfrm>
            <a:off x="4837176" y="4023360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needs adjusting?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837176" y="4626864"/>
            <a:ext cx="3767328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9" name="Text 47"/>
          <p:cNvSpPr/>
          <p:nvPr/>
        </p:nvSpPr>
        <p:spPr>
          <a:xfrm>
            <a:off x="4837176" y="4370832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does the next cycle start?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— Step-by-Step Planner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through each phase sequentially — one column per phase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PDCA Cycle  ·  soufianeboudarraja.com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926080" y="1389888"/>
            <a:ext cx="2926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↻  Repeat each cycle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320040" y="1536192"/>
            <a:ext cx="2084832" cy="45720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536192"/>
            <a:ext cx="20848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320040" y="1993392"/>
            <a:ext cx="2084832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202996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11480" y="2377440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320040" y="2560320"/>
            <a:ext cx="2084832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1480" y="2596896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(from 5 Whys)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11480" y="2944368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320040" y="3127248"/>
            <a:ext cx="2084832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1480" y="3163824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KPI goal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11480" y="3511296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320040" y="3694176"/>
            <a:ext cx="2084832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1480" y="3730752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 planned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11480" y="4078224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2496312" y="1536192"/>
            <a:ext cx="2084832" cy="45720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496312" y="1536192"/>
            <a:ext cx="20848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2496312" y="1993392"/>
            <a:ext cx="2084832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587752" y="202996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implemented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2587752" y="2377440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2496312" y="2560320"/>
            <a:ext cx="2084832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587752" y="2596896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scope / scale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587752" y="2944368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2496312" y="3127248"/>
            <a:ext cx="2084832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587752" y="3163824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date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2587752" y="3511296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2496312" y="3694176"/>
            <a:ext cx="2084832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587752" y="3730752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/ owner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2587752" y="4078224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672584" y="1536192"/>
            <a:ext cx="2084832" cy="45720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672584" y="1536192"/>
            <a:ext cx="20848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1500" dirty="0"/>
          </a:p>
        </p:txBody>
      </p:sp>
      <p:sp>
        <p:nvSpPr>
          <p:cNvPr id="41" name="Shape 39"/>
          <p:cNvSpPr/>
          <p:nvPr/>
        </p:nvSpPr>
        <p:spPr>
          <a:xfrm>
            <a:off x="4672584" y="1993392"/>
            <a:ext cx="2084832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764024" y="202996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 before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4764024" y="2377440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672584" y="2560320"/>
            <a:ext cx="2084832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64024" y="2596896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 after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764024" y="2944368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7" name="Shape 45"/>
          <p:cNvSpPr/>
          <p:nvPr/>
        </p:nvSpPr>
        <p:spPr>
          <a:xfrm>
            <a:off x="4672584" y="3127248"/>
            <a:ext cx="2084832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64024" y="3163824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to target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4764024" y="3511296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4672584" y="3694176"/>
            <a:ext cx="2084832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764024" y="3730752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Observations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764024" y="4078224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3" name="Shape 51"/>
          <p:cNvSpPr/>
          <p:nvPr/>
        </p:nvSpPr>
        <p:spPr>
          <a:xfrm>
            <a:off x="6848856" y="1536192"/>
            <a:ext cx="2084832" cy="45720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848856" y="1536192"/>
            <a:ext cx="20848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1500" dirty="0"/>
          </a:p>
        </p:txBody>
      </p:sp>
      <p:sp>
        <p:nvSpPr>
          <p:cNvPr id="55" name="Shape 53"/>
          <p:cNvSpPr/>
          <p:nvPr/>
        </p:nvSpPr>
        <p:spPr>
          <a:xfrm>
            <a:off x="6848856" y="1993392"/>
            <a:ext cx="2084832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940296" y="202996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Standardise (SOP?)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6940296" y="2377440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8" name="Shape 56"/>
          <p:cNvSpPr/>
          <p:nvPr/>
        </p:nvSpPr>
        <p:spPr>
          <a:xfrm>
            <a:off x="6848856" y="2560320"/>
            <a:ext cx="2084832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940296" y="2596896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cycle trigger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6940296" y="2944368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1" name="Shape 59"/>
          <p:cNvSpPr/>
          <p:nvPr/>
        </p:nvSpPr>
        <p:spPr>
          <a:xfrm>
            <a:off x="6848856" y="3127248"/>
            <a:ext cx="2084832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940296" y="3163824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plan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6940296" y="3511296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4" name="Shape 62"/>
          <p:cNvSpPr/>
          <p:nvPr/>
        </p:nvSpPr>
        <p:spPr>
          <a:xfrm>
            <a:off x="6848856" y="3694176"/>
            <a:ext cx="2084832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940296" y="3730752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learned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6940296" y="4078224"/>
            <a:ext cx="1901952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PROJECT CHARTER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Project Charter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Define, Measure, Analyse, Improve, Control — complete project brief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DMAIC Charter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365760"/>
          </a:xfrm>
          <a:prstGeom prst="rect">
            <a:avLst/>
          </a:prstGeom>
          <a:solidFill>
            <a:srgbClr val="D6E4F0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Project: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389888" y="13716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name here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754880" y="137160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577840" y="137160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Function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132320" y="13716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Date: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229600" y="137160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___/___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20040" y="1792224"/>
            <a:ext cx="1645920" cy="40233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3192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 DEFINE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2194560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3192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393192" y="2523744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320040" y="2761488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93192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/ Business Case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393192" y="3090672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320040" y="3328416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93192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(in / out)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393192" y="3657600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320040" y="3895344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93192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Stakeholders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93192" y="422452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2020824" y="1792224"/>
            <a:ext cx="1645920" cy="40233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093976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 MEASURE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2020824" y="2194560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093976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Metrics / KPIs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093976" y="2523744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2020824" y="2761488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093976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Data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2093976" y="3090672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2020824" y="3328416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093976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Collection Plan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2093976" y="3657600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2020824" y="3895344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093976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Sigma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2093976" y="422452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5" name="Shape 43"/>
          <p:cNvSpPr/>
          <p:nvPr/>
        </p:nvSpPr>
        <p:spPr>
          <a:xfrm>
            <a:off x="3721608" y="1792224"/>
            <a:ext cx="1645920" cy="40233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794760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ANALYSE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3721608" y="2194560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794760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Causes Identified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3794760" y="2523744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3721608" y="2761488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794760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/ Fishbone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3794760" y="3090672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3" name="Shape 51"/>
          <p:cNvSpPr/>
          <p:nvPr/>
        </p:nvSpPr>
        <p:spPr>
          <a:xfrm>
            <a:off x="3721608" y="3328416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794760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Evidence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3794760" y="3657600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6" name="Shape 54"/>
          <p:cNvSpPr/>
          <p:nvPr/>
        </p:nvSpPr>
        <p:spPr>
          <a:xfrm>
            <a:off x="3721608" y="3895344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794760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Cause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3794760" y="422452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5422392" y="1792224"/>
            <a:ext cx="1645920" cy="40233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495544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 IMPROVE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5422392" y="2194560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495544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Selected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5495544" y="2523744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4" name="Shape 62"/>
          <p:cNvSpPr/>
          <p:nvPr/>
        </p:nvSpPr>
        <p:spPr>
          <a:xfrm>
            <a:off x="5422392" y="2761488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495544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Plan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5495544" y="3090672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67" name="Shape 65"/>
          <p:cNvSpPr/>
          <p:nvPr/>
        </p:nvSpPr>
        <p:spPr>
          <a:xfrm>
            <a:off x="5422392" y="3328416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5495544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Impact</a:t>
            </a: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5495544" y="3657600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422392" y="3895344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495544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Needed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5495544" y="422452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73" name="Shape 71"/>
          <p:cNvSpPr/>
          <p:nvPr/>
        </p:nvSpPr>
        <p:spPr>
          <a:xfrm>
            <a:off x="7123176" y="1792224"/>
            <a:ext cx="1645920" cy="402336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196328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 CONTROL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7123176" y="2194560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196328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Plan / SOP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7196328" y="2523744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78" name="Shape 76"/>
          <p:cNvSpPr/>
          <p:nvPr/>
        </p:nvSpPr>
        <p:spPr>
          <a:xfrm>
            <a:off x="7123176" y="2761488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7196328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KPI</a:t>
            </a:r>
            <a:endParaRPr lang="en-US" sz="800" dirty="0"/>
          </a:p>
        </p:txBody>
      </p:sp>
      <p:sp>
        <p:nvSpPr>
          <p:cNvPr id="80" name="Shape 78"/>
          <p:cNvSpPr/>
          <p:nvPr/>
        </p:nvSpPr>
        <p:spPr>
          <a:xfrm>
            <a:off x="7196328" y="3090672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1" name="Shape 79"/>
          <p:cNvSpPr/>
          <p:nvPr/>
        </p:nvSpPr>
        <p:spPr>
          <a:xfrm>
            <a:off x="7123176" y="3328416"/>
            <a:ext cx="1645920" cy="530352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196328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Cadence</a:t>
            </a:r>
            <a:endParaRPr lang="en-US" sz="800" dirty="0"/>
          </a:p>
        </p:txBody>
      </p:sp>
      <p:sp>
        <p:nvSpPr>
          <p:cNvPr id="83" name="Shape 81"/>
          <p:cNvSpPr/>
          <p:nvPr/>
        </p:nvSpPr>
        <p:spPr>
          <a:xfrm>
            <a:off x="7196328" y="3657600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84" name="Shape 82"/>
          <p:cNvSpPr/>
          <p:nvPr/>
        </p:nvSpPr>
        <p:spPr>
          <a:xfrm>
            <a:off x="7123176" y="3895344"/>
            <a:ext cx="1645920" cy="530352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7196328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Handover Owner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7196328" y="4224528"/>
            <a:ext cx="1499616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WORKSHEET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— Cause Chain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the chain from symptom to root cause — one Why per box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5 Whys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402336"/>
          </a:xfrm>
          <a:prstGeom prst="rect">
            <a:avLst/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STATEMENT: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487168" y="1371600"/>
            <a:ext cx="6217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problem you are investigating here — be specific about what, where, and when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920240"/>
            <a:ext cx="1316736" cy="1463040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1920240"/>
            <a:ext cx="1316736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93192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1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93192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11480" y="2578608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8" name="Shape 16"/>
          <p:cNvSpPr/>
          <p:nvPr/>
        </p:nvSpPr>
        <p:spPr>
          <a:xfrm>
            <a:off x="411480" y="2871216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411480" y="3163824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>
            <a:off x="1673352" y="2651760"/>
            <a:ext cx="219456" cy="0"/>
          </a:xfrm>
          <a:prstGeom prst="line">
            <a:avLst/>
          </a:prstGeom>
          <a:noFill/>
          <a:ln w="25400">
            <a:solidFill>
              <a:srgbClr val="6699C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783080" y="2560320"/>
            <a:ext cx="128016" cy="9144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783080" y="2743200"/>
            <a:ext cx="128016" cy="-9144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929384" y="1920240"/>
            <a:ext cx="1316736" cy="1463040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1929384" y="1920240"/>
            <a:ext cx="1316736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002536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2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002536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2020824" y="2578608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2020824" y="2871216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2020824" y="3163824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3282696" y="2651760"/>
            <a:ext cx="219456" cy="0"/>
          </a:xfrm>
          <a:prstGeom prst="line">
            <a:avLst/>
          </a:prstGeom>
          <a:noFill/>
          <a:ln w="25400">
            <a:solidFill>
              <a:srgbClr val="6699C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392424" y="2560320"/>
            <a:ext cx="128016" cy="9144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392424" y="2743200"/>
            <a:ext cx="128016" cy="-9144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3538728" y="1920240"/>
            <a:ext cx="1316736" cy="1463040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538728" y="1920240"/>
            <a:ext cx="1316736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611880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3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3611880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630168" y="2578608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3630168" y="2871216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3630168" y="3163824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651760"/>
            <a:ext cx="219456" cy="0"/>
          </a:xfrm>
          <a:prstGeom prst="line">
            <a:avLst/>
          </a:prstGeom>
          <a:noFill/>
          <a:ln w="25400">
            <a:solidFill>
              <a:srgbClr val="6699C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5001768" y="2560320"/>
            <a:ext cx="128016" cy="9144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001768" y="2743200"/>
            <a:ext cx="128016" cy="-9144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148072" y="1920240"/>
            <a:ext cx="1316736" cy="1463040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5148072" y="1920240"/>
            <a:ext cx="1316736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221224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4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5221224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5239512" y="2578608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8" name="Shape 46"/>
          <p:cNvSpPr/>
          <p:nvPr/>
        </p:nvSpPr>
        <p:spPr>
          <a:xfrm>
            <a:off x="5239512" y="2871216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9" name="Shape 47"/>
          <p:cNvSpPr/>
          <p:nvPr/>
        </p:nvSpPr>
        <p:spPr>
          <a:xfrm>
            <a:off x="5239512" y="3163824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6501384" y="2651760"/>
            <a:ext cx="219456" cy="0"/>
          </a:xfrm>
          <a:prstGeom prst="line">
            <a:avLst/>
          </a:prstGeom>
          <a:noFill/>
          <a:ln w="25400">
            <a:solidFill>
              <a:srgbClr val="6699CC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611112" y="2560320"/>
            <a:ext cx="128016" cy="9144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6611112" y="2743200"/>
            <a:ext cx="128016" cy="-91440"/>
          </a:xfrm>
          <a:prstGeom prst="line">
            <a:avLst/>
          </a:prstGeom>
          <a:noFill/>
          <a:ln w="19050">
            <a:solidFill>
              <a:srgbClr val="6699CC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757416" y="1920240"/>
            <a:ext cx="1316736" cy="1463040"/>
          </a:xfrm>
          <a:prstGeom prst="rect">
            <a:avLst/>
          </a:prstGeom>
          <a:solidFill>
            <a:srgbClr val="002D55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4" name="Shape 52"/>
          <p:cNvSpPr/>
          <p:nvPr/>
        </p:nvSpPr>
        <p:spPr>
          <a:xfrm>
            <a:off x="6757416" y="1920240"/>
            <a:ext cx="1316736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830568" y="201168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5</a:t>
            </a:r>
            <a:endParaRPr lang="en-US" sz="900" dirty="0"/>
          </a:p>
        </p:txBody>
      </p:sp>
      <p:sp>
        <p:nvSpPr>
          <p:cNvPr id="56" name="Text 54"/>
          <p:cNvSpPr/>
          <p:nvPr/>
        </p:nvSpPr>
        <p:spPr>
          <a:xfrm>
            <a:off x="6830568" y="2267712"/>
            <a:ext cx="1170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identified: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6848856" y="2578608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8" name="Shape 56"/>
          <p:cNvSpPr/>
          <p:nvPr/>
        </p:nvSpPr>
        <p:spPr>
          <a:xfrm>
            <a:off x="6848856" y="2871216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6848856" y="3163824"/>
            <a:ext cx="113385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0" name="Shape 58"/>
          <p:cNvSpPr/>
          <p:nvPr/>
        </p:nvSpPr>
        <p:spPr>
          <a:xfrm>
            <a:off x="320040" y="3511296"/>
            <a:ext cx="8503920" cy="292608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57200" y="351129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Root Cause Action: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2304288" y="3511296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will fix it?   Deadline: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PROJECT CHARTER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Charter — Phase Bands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phase as a full-width band — ideal for status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DMAIC Charter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1005840" cy="58521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325880" y="1371600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1408176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417320" y="162763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problem?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200400" y="1371600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91840" y="1408176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3291840" y="162763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 target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074920" y="1371600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166360" y="1408176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5166360" y="162763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/ out of bounds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949440" y="1371600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040880" y="1408176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040880" y="162763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name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1993392"/>
            <a:ext cx="1005840" cy="5852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20040" y="1993392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325880" y="1993392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417320" y="2029968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Metric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417320" y="224942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measure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200400" y="1993392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291840" y="2029968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3291840" y="224942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state value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5074920" y="1993392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166360" y="2029968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5166360" y="224942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value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949440" y="1993392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040880" y="2029968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7040880" y="224942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location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320040" y="2615184"/>
            <a:ext cx="1005840" cy="58521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20040" y="2615184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1325880" y="2615184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417320" y="2651760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417320" y="2871216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cause found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200400" y="2615184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91840" y="2651760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Used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3291840" y="2871216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/ Fishbone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5074920" y="2615184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166360" y="2651760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5166360" y="2871216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or observation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949440" y="2615184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040880" y="2651760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7040880" y="2871216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/ Medium / Low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20040" y="3236976"/>
            <a:ext cx="1005840" cy="58521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20040" y="3236976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1325880" y="3236976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1417320" y="3273552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1417320" y="349300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Chosen approach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3200400" y="3236976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291840" y="3273552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3291840" y="349300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/ timeline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5074920" y="3236976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166360" y="3273552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Predicted Gain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5166360" y="349300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delta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6949440" y="3236976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040880" y="3273552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7040880" y="349300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leads it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320040" y="3858768"/>
            <a:ext cx="1005840" cy="585216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20040" y="3858768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1325880" y="3858768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1417320" y="3895344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Plan</a:t>
            </a:r>
            <a:endParaRPr lang="en-US" sz="800" dirty="0"/>
          </a:p>
        </p:txBody>
      </p:sp>
      <p:sp>
        <p:nvSpPr>
          <p:cNvPr id="70" name="Text 68"/>
          <p:cNvSpPr/>
          <p:nvPr/>
        </p:nvSpPr>
        <p:spPr>
          <a:xfrm>
            <a:off x="1417320" y="411480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reference</a:t>
            </a:r>
            <a:endParaRPr lang="en-US" sz="850" dirty="0"/>
          </a:p>
        </p:txBody>
      </p:sp>
      <p:sp>
        <p:nvSpPr>
          <p:cNvPr id="71" name="Shape 69"/>
          <p:cNvSpPr/>
          <p:nvPr/>
        </p:nvSpPr>
        <p:spPr>
          <a:xfrm>
            <a:off x="3200400" y="3858768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291840" y="3895344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to Watch</a:t>
            </a:r>
            <a:endParaRPr lang="en-US" sz="800" dirty="0"/>
          </a:p>
        </p:txBody>
      </p:sp>
      <p:sp>
        <p:nvSpPr>
          <p:cNvPr id="73" name="Text 71"/>
          <p:cNvSpPr/>
          <p:nvPr/>
        </p:nvSpPr>
        <p:spPr>
          <a:xfrm>
            <a:off x="3291840" y="411480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5074920" y="3858768"/>
            <a:ext cx="1874520" cy="585216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166360" y="3895344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Date</a:t>
            </a:r>
            <a:endParaRPr lang="en-US" sz="800" dirty="0"/>
          </a:p>
        </p:txBody>
      </p:sp>
      <p:sp>
        <p:nvSpPr>
          <p:cNvPr id="76" name="Text 74"/>
          <p:cNvSpPr/>
          <p:nvPr/>
        </p:nvSpPr>
        <p:spPr>
          <a:xfrm>
            <a:off x="5166360" y="411480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</a:t>
            </a:r>
            <a:endParaRPr lang="en-US" sz="850" dirty="0"/>
          </a:p>
        </p:txBody>
      </p:sp>
      <p:sp>
        <p:nvSpPr>
          <p:cNvPr id="77" name="Shape 75"/>
          <p:cNvSpPr/>
          <p:nvPr/>
        </p:nvSpPr>
        <p:spPr>
          <a:xfrm>
            <a:off x="6949440" y="3858768"/>
            <a:ext cx="1874520" cy="585216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040880" y="3895344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Handover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7040880" y="411480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whom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BRIEF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Brief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scope, team, and success before the event begins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Kaizen Event Brief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347472"/>
          </a:xfrm>
          <a:prstGeom prst="rect">
            <a:avLst/>
          </a:prstGeom>
          <a:solidFill>
            <a:srgbClr val="D6E4F0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69128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Name: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148486" y="1371600"/>
            <a:ext cx="95463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2103120" y="1371600"/>
            <a:ext cx="53766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Date: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2640787" y="1371600"/>
            <a:ext cx="74249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3383280" y="1371600"/>
            <a:ext cx="69128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Location: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074566" y="1371600"/>
            <a:ext cx="95463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5029200" y="1371600"/>
            <a:ext cx="80650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Facilitator: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5835701" y="1371600"/>
            <a:ext cx="1113739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6949440" y="1371600"/>
            <a:ext cx="84490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7794346" y="1371600"/>
            <a:ext cx="116677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20040" y="1792224"/>
            <a:ext cx="3931920" cy="786384"/>
          </a:xfrm>
          <a:prstGeom prst="rect">
            <a:avLst/>
          </a:prstGeom>
          <a:solidFill>
            <a:srgbClr val="E8EEF4"/>
          </a:solidFill>
          <a:ln w="1016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" y="1792224"/>
            <a:ext cx="393192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1480" y="1883664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11480" y="2212848"/>
            <a:ext cx="37490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11480" y="2414016"/>
            <a:ext cx="37490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389120" y="1792224"/>
            <a:ext cx="4434840" cy="786384"/>
          </a:xfrm>
          <a:prstGeom prst="rect">
            <a:avLst/>
          </a:prstGeom>
          <a:solidFill>
            <a:srgbClr val="E8EEF4"/>
          </a:solidFill>
          <a:ln w="1016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389120" y="1792224"/>
            <a:ext cx="4434840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80560" y="1883664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 &amp; TARGETS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480560" y="2212848"/>
            <a:ext cx="425196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4480560" y="2414016"/>
            <a:ext cx="425196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320040" y="2688336"/>
            <a:ext cx="3931920" cy="786384"/>
          </a:xfrm>
          <a:prstGeom prst="rect">
            <a:avLst/>
          </a:prstGeom>
          <a:solidFill>
            <a:srgbClr val="E8EEF4"/>
          </a:solidFill>
          <a:ln w="10160">
            <a:solidFill>
              <a:srgbClr val="003366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20040" y="2688336"/>
            <a:ext cx="3931920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11480" y="2779776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— WHAT IS IN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11480" y="3108960"/>
            <a:ext cx="37490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11480" y="3310128"/>
            <a:ext cx="37490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389120" y="2688336"/>
            <a:ext cx="4434840" cy="786384"/>
          </a:xfrm>
          <a:prstGeom prst="rect">
            <a:avLst/>
          </a:prstGeom>
          <a:solidFill>
            <a:srgbClr val="E8EEF4"/>
          </a:solidFill>
          <a:ln w="1016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389120" y="2688336"/>
            <a:ext cx="443484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480560" y="2779776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— WHAT IS OUT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480560" y="3108960"/>
            <a:ext cx="425196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480560" y="3310128"/>
            <a:ext cx="425196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320040" y="3584448"/>
            <a:ext cx="3931920" cy="786384"/>
          </a:xfrm>
          <a:prstGeom prst="rect">
            <a:avLst/>
          </a:prstGeom>
          <a:solidFill>
            <a:srgbClr val="E8EEF4"/>
          </a:solidFill>
          <a:ln w="1016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320040" y="3584448"/>
            <a:ext cx="393192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11480" y="3675888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11480" y="4005072"/>
            <a:ext cx="37490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5" name="Shape 43"/>
          <p:cNvSpPr/>
          <p:nvPr/>
        </p:nvSpPr>
        <p:spPr>
          <a:xfrm>
            <a:off x="411480" y="4206240"/>
            <a:ext cx="374904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46" name="Shape 44"/>
          <p:cNvSpPr/>
          <p:nvPr/>
        </p:nvSpPr>
        <p:spPr>
          <a:xfrm>
            <a:off x="4389120" y="3584448"/>
            <a:ext cx="4434840" cy="786384"/>
          </a:xfrm>
          <a:prstGeom prst="rect">
            <a:avLst/>
          </a:prstGeom>
          <a:solidFill>
            <a:srgbClr val="E8EEF4"/>
          </a:solidFill>
          <a:ln w="1016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4389120" y="3584448"/>
            <a:ext cx="443484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480560" y="3675888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30" kern="0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GAINS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4480560" y="4005072"/>
            <a:ext cx="425196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4480560" y="4206240"/>
            <a:ext cx="4251960" cy="0"/>
          </a:xfrm>
          <a:prstGeom prst="line">
            <a:avLst/>
          </a:prstGeom>
          <a:noFill/>
          <a:ln w="6350">
            <a:solidFill>
              <a:srgbClr val="C5D4E3"/>
            </a:solidFill>
            <a:prstDash val="dash"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BRIEF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1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Event — Action Tracking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Pre-event brief plus action tracker for rapid improvement cycles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Kaizen Event Brief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3474720" cy="29260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BRIEF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" y="1700784"/>
            <a:ext cx="3474720" cy="658368"/>
          </a:xfrm>
          <a:prstGeom prst="rect">
            <a:avLst/>
          </a:prstGeom>
          <a:solidFill>
            <a:srgbClr val="E8EEF4"/>
          </a:solidFill>
          <a:ln w="10160">
            <a:solidFill>
              <a:srgbClr val="FF660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" y="1700784"/>
            <a:ext cx="347472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1792224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411480" y="201168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specific waste or problem are we attacking?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20040" y="2414016"/>
            <a:ext cx="3474720" cy="658368"/>
          </a:xfrm>
          <a:prstGeom prst="rect">
            <a:avLst/>
          </a:prstGeom>
          <a:solidFill>
            <a:srgbClr val="F0F4F8"/>
          </a:solidFill>
          <a:ln w="10160">
            <a:solidFill>
              <a:srgbClr val="00336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20040" y="2414016"/>
            <a:ext cx="3474720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2505456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411480" y="272491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measurable target must we hit by end of event?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20040" y="3127248"/>
            <a:ext cx="3474720" cy="658368"/>
          </a:xfrm>
          <a:prstGeom prst="rect">
            <a:avLst/>
          </a:prstGeom>
          <a:solidFill>
            <a:srgbClr val="E8EEF4"/>
          </a:solidFill>
          <a:ln w="10160">
            <a:solidFill>
              <a:srgbClr val="33669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3127248"/>
            <a:ext cx="3474720" cy="54864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11480" y="3218688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411480" y="3438144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/ area in scope. What is explicitly excluded?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3840480"/>
            <a:ext cx="3474720" cy="658368"/>
          </a:xfrm>
          <a:prstGeom prst="rect">
            <a:avLst/>
          </a:prstGeom>
          <a:solidFill>
            <a:srgbClr val="F0F4F8"/>
          </a:solidFill>
          <a:ln w="10160">
            <a:solidFill>
              <a:srgbClr val="00336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20040" y="3840480"/>
            <a:ext cx="3474720" cy="5486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11480" y="3931920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411480" y="4151376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names and roles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005072" y="1371600"/>
            <a:ext cx="4818888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005072" y="1371600"/>
            <a:ext cx="481888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TRACKER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005072" y="1700784"/>
            <a:ext cx="329184" cy="27432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005072" y="1700784"/>
            <a:ext cx="3291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334256" y="1700784"/>
            <a:ext cx="1737360" cy="27432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334256" y="170078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6071616" y="1700784"/>
            <a:ext cx="822960" cy="27432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71616" y="1700784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894576" y="1700784"/>
            <a:ext cx="877824" cy="27432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894576" y="1700784"/>
            <a:ext cx="8778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When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7772400" y="1700784"/>
            <a:ext cx="1051560" cy="274320"/>
          </a:xfrm>
          <a:prstGeom prst="rect">
            <a:avLst/>
          </a:prstGeom>
          <a:solidFill>
            <a:srgbClr val="D6E4F0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772400" y="1700784"/>
            <a:ext cx="1051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005072" y="2011680"/>
            <a:ext cx="329184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005072" y="2011680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4334256" y="2011680"/>
            <a:ext cx="1737360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071616" y="2011680"/>
            <a:ext cx="822960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894576" y="2011680"/>
            <a:ext cx="877824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772400" y="2011680"/>
            <a:ext cx="1051560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827264" y="2084832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4005072" y="2432304"/>
            <a:ext cx="329184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005072" y="2432304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4334256" y="2432304"/>
            <a:ext cx="1737360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071616" y="2432304"/>
            <a:ext cx="822960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894576" y="2432304"/>
            <a:ext cx="877824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7772400" y="2432304"/>
            <a:ext cx="1051560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827264" y="2505456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4005072" y="2852928"/>
            <a:ext cx="329184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4005072" y="2852928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4334256" y="2852928"/>
            <a:ext cx="1737360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071616" y="2852928"/>
            <a:ext cx="822960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894576" y="2852928"/>
            <a:ext cx="877824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772400" y="2852928"/>
            <a:ext cx="1051560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827264" y="2926080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4005072" y="3273552"/>
            <a:ext cx="329184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005072" y="3273552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4334256" y="3273552"/>
            <a:ext cx="1737360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6071616" y="3273552"/>
            <a:ext cx="822960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6894576" y="3273552"/>
            <a:ext cx="877824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7772400" y="3273552"/>
            <a:ext cx="1051560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7827264" y="3346704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68" name="Shape 66"/>
          <p:cNvSpPr/>
          <p:nvPr/>
        </p:nvSpPr>
        <p:spPr>
          <a:xfrm>
            <a:off x="4005072" y="3694176"/>
            <a:ext cx="329184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005072" y="3694176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4334256" y="3694176"/>
            <a:ext cx="1737360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071616" y="3694176"/>
            <a:ext cx="822960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894576" y="3694176"/>
            <a:ext cx="877824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7772400" y="3694176"/>
            <a:ext cx="1051560" cy="384048"/>
          </a:xfrm>
          <a:prstGeom prst="rect">
            <a:avLst/>
          </a:prstGeom>
          <a:solidFill>
            <a:srgbClr val="E8EEF4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827264" y="3767328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4005072" y="4114800"/>
            <a:ext cx="329184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005072" y="4114800"/>
            <a:ext cx="329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334256" y="4114800"/>
            <a:ext cx="1737360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071616" y="4114800"/>
            <a:ext cx="822960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6894576" y="4114800"/>
            <a:ext cx="877824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7772400" y="4114800"/>
            <a:ext cx="1051560" cy="384048"/>
          </a:xfrm>
          <a:prstGeom prst="rect">
            <a:avLst/>
          </a:prstGeom>
          <a:solidFill>
            <a:srgbClr val="F0F4F8"/>
          </a:solidFill>
          <a:ln w="6350">
            <a:solidFill>
              <a:srgbClr val="C5D4E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7827264" y="4187952"/>
            <a:ext cx="9418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57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Open</a:t>
            </a:r>
            <a:endParaRPr lang="en-US" sz="800" dirty="0"/>
          </a:p>
        </p:txBody>
      </p:sp>
      <p:sp>
        <p:nvSpPr>
          <p:cNvPr id="82" name="Shape 80"/>
          <p:cNvSpPr/>
          <p:nvPr/>
        </p:nvSpPr>
        <p:spPr>
          <a:xfrm>
            <a:off x="4005072" y="4553712"/>
            <a:ext cx="4818888" cy="256032"/>
          </a:xfrm>
          <a:prstGeom prst="rect">
            <a:avLst/>
          </a:prstGeom>
          <a:solidFill>
            <a:srgbClr val="D6E4F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4114800" y="4562856"/>
            <a:ext cx="45994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Expected Gain:  Lead time  ▼  by __ %  |  Defects  ▼  by __ %  |  Hours saved: __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WORKSHEET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— Structured Table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each level with cause, evidence, and action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5 Whys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PROBLEM: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572768" y="1371600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specific, observable problem here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" y="1755648"/>
            <a:ext cx="73152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1755648"/>
            <a:ext cx="731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051560" y="1755648"/>
            <a:ext cx="31089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51560" y="1755648"/>
            <a:ext cx="31089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Why?  (What is causing the previous level?)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160520" y="1755648"/>
            <a:ext cx="21945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60520" y="1755648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/ Data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355080" y="1755648"/>
            <a:ext cx="109728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55080" y="1755648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7452360" y="1755648"/>
            <a:ext cx="1280160" cy="292608"/>
          </a:xfrm>
          <a:prstGeom prst="rect">
            <a:avLst/>
          </a:prstGeom>
          <a:solidFill>
            <a:srgbClr val="336699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52360" y="1755648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20040" y="2084832"/>
            <a:ext cx="73152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6616" y="2084832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1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051560" y="2084832"/>
            <a:ext cx="310896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24712" y="2157984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160520" y="2084832"/>
            <a:ext cx="219456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55080" y="2084832"/>
            <a:ext cx="109728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452360" y="2084832"/>
            <a:ext cx="128016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20040" y="2596896"/>
            <a:ext cx="73152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56616" y="2596896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2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051560" y="2596896"/>
            <a:ext cx="310896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124712" y="2670048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160520" y="2596896"/>
            <a:ext cx="219456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355080" y="2596896"/>
            <a:ext cx="109728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452360" y="2596896"/>
            <a:ext cx="128016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20040" y="3108960"/>
            <a:ext cx="73152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56616" y="3108960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3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1051560" y="3108960"/>
            <a:ext cx="310896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124712" y="3182112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160520" y="3108960"/>
            <a:ext cx="219456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355080" y="3108960"/>
            <a:ext cx="109728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452360" y="3108960"/>
            <a:ext cx="1280160" cy="475488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320040" y="3621024"/>
            <a:ext cx="73152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56616" y="3621024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4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1051560" y="3621024"/>
            <a:ext cx="310896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124712" y="3694176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160520" y="3621024"/>
            <a:ext cx="219456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355080" y="3621024"/>
            <a:ext cx="109728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452360" y="3621024"/>
            <a:ext cx="1280160" cy="475488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320040" y="4133088"/>
            <a:ext cx="731520" cy="47548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56616" y="4133088"/>
            <a:ext cx="6583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5 (Root)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1051560" y="4133088"/>
            <a:ext cx="3108960" cy="47548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124712" y="4206240"/>
            <a:ext cx="29626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Because...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4160520" y="4133088"/>
            <a:ext cx="2194560" cy="47548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355080" y="4133088"/>
            <a:ext cx="1097280" cy="47548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7452360" y="4133088"/>
            <a:ext cx="1280160" cy="475488"/>
          </a:xfrm>
          <a:prstGeom prst="rect">
            <a:avLst/>
          </a:prstGeom>
          <a:solidFill>
            <a:srgbClr val="003366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320040" y="4608576"/>
            <a:ext cx="850392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57200" y="461772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Countermeasure (from Root Cause):  Owner:  Target date: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WORKSHEET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— Cascade Tree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Branch multiple causes from the same problem — find intersecting roots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5 Whys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828800"/>
            <a:ext cx="1645920" cy="1280160"/>
          </a:xfrm>
          <a:prstGeom prst="rect">
            <a:avLst/>
          </a:prstGeom>
          <a:solidFill>
            <a:srgbClr val="003366"/>
          </a:solidFill>
          <a:ln w="254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828800"/>
            <a:ext cx="1645920" cy="54864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90195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" y="2176272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</a:t>
            </a:r>
            <a:endParaRPr lang="en-US" sz="900" dirty="0"/>
          </a:p>
          <a:p>
            <a:pPr algn="ctr"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here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1965960" y="1536192"/>
            <a:ext cx="292608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2286000" y="1298448"/>
            <a:ext cx="1828800" cy="475488"/>
          </a:xfrm>
          <a:prstGeom prst="rect">
            <a:avLst/>
          </a:prstGeom>
          <a:solidFill>
            <a:srgbClr val="002D55"/>
          </a:solidFill>
          <a:ln w="1016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2359152" y="129844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A1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133088" y="1536192"/>
            <a:ext cx="219456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224528" y="1453896"/>
            <a:ext cx="128016" cy="82296"/>
          </a:xfrm>
          <a:prstGeom prst="line">
            <a:avLst/>
          </a:prstGeom>
          <a:noFill/>
          <a:ln w="15240">
            <a:solidFill>
              <a:srgbClr val="33669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224528" y="1618488"/>
            <a:ext cx="128016" cy="-82296"/>
          </a:xfrm>
          <a:prstGeom prst="line">
            <a:avLst/>
          </a:prstGeom>
          <a:noFill/>
          <a:ln w="15240">
            <a:solidFill>
              <a:srgbClr val="33669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370832" y="1298448"/>
            <a:ext cx="1828800" cy="475488"/>
          </a:xfrm>
          <a:prstGeom prst="rect">
            <a:avLst/>
          </a:prstGeom>
          <a:solidFill>
            <a:srgbClr val="002D55"/>
          </a:solidFill>
          <a:ln w="1016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443984" y="129844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A2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217920" y="1536192"/>
            <a:ext cx="219456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1453896"/>
            <a:ext cx="128016" cy="82296"/>
          </a:xfrm>
          <a:prstGeom prst="line">
            <a:avLst/>
          </a:prstGeom>
          <a:noFill/>
          <a:ln w="15240">
            <a:solidFill>
              <a:srgbClr val="33669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09360" y="1618488"/>
            <a:ext cx="128016" cy="-82296"/>
          </a:xfrm>
          <a:prstGeom prst="line">
            <a:avLst/>
          </a:prstGeom>
          <a:noFill/>
          <a:ln w="15240">
            <a:solidFill>
              <a:srgbClr val="336699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55664" y="1298448"/>
            <a:ext cx="1828800" cy="475488"/>
          </a:xfrm>
          <a:prstGeom prst="rect">
            <a:avLst/>
          </a:prstGeom>
          <a:solidFill>
            <a:srgbClr val="003366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528816" y="129844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A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965960" y="2724912"/>
            <a:ext cx="292608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286000" y="2487168"/>
            <a:ext cx="1828800" cy="475488"/>
          </a:xfrm>
          <a:prstGeom prst="rect">
            <a:avLst/>
          </a:prstGeom>
          <a:solidFill>
            <a:srgbClr val="002D55"/>
          </a:solidFill>
          <a:ln w="1016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2359152" y="248716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B1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133088" y="2724912"/>
            <a:ext cx="219456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224528" y="2642616"/>
            <a:ext cx="128016" cy="82296"/>
          </a:xfrm>
          <a:prstGeom prst="line">
            <a:avLst/>
          </a:prstGeom>
          <a:noFill/>
          <a:ln w="15240">
            <a:solidFill>
              <a:srgbClr val="33669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224528" y="2807208"/>
            <a:ext cx="128016" cy="-82296"/>
          </a:xfrm>
          <a:prstGeom prst="line">
            <a:avLst/>
          </a:prstGeom>
          <a:noFill/>
          <a:ln w="15240">
            <a:solidFill>
              <a:srgbClr val="33669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370832" y="2487168"/>
            <a:ext cx="1828800" cy="475488"/>
          </a:xfrm>
          <a:prstGeom prst="rect">
            <a:avLst/>
          </a:prstGeom>
          <a:solidFill>
            <a:srgbClr val="002D55"/>
          </a:solidFill>
          <a:ln w="1016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4443984" y="248716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B2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2724912"/>
            <a:ext cx="219456" cy="0"/>
          </a:xfrm>
          <a:prstGeom prst="line">
            <a:avLst/>
          </a:prstGeom>
          <a:noFill/>
          <a:ln w="19050">
            <a:solidFill>
              <a:srgbClr val="33669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309360" y="2642616"/>
            <a:ext cx="128016" cy="82296"/>
          </a:xfrm>
          <a:prstGeom prst="line">
            <a:avLst/>
          </a:prstGeom>
          <a:noFill/>
          <a:ln w="15240">
            <a:solidFill>
              <a:srgbClr val="33669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309360" y="2807208"/>
            <a:ext cx="128016" cy="-82296"/>
          </a:xfrm>
          <a:prstGeom prst="line">
            <a:avLst/>
          </a:prstGeom>
          <a:noFill/>
          <a:ln w="15240">
            <a:solidFill>
              <a:srgbClr val="336699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455664" y="2487168"/>
            <a:ext cx="1828800" cy="475488"/>
          </a:xfrm>
          <a:prstGeom prst="rect">
            <a:avLst/>
          </a:prstGeom>
          <a:solidFill>
            <a:srgbClr val="003366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9" name="Text 37"/>
          <p:cNvSpPr/>
          <p:nvPr/>
        </p:nvSpPr>
        <p:spPr>
          <a:xfrm>
            <a:off x="6528816" y="248716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B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1965960" y="3730752"/>
            <a:ext cx="292608" cy="0"/>
          </a:xfrm>
          <a:prstGeom prst="line">
            <a:avLst/>
          </a:prstGeom>
          <a:noFill/>
          <a:ln w="19050">
            <a:solidFill>
              <a:srgbClr val="FF6600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2286000" y="3493008"/>
            <a:ext cx="1828800" cy="475488"/>
          </a:xfrm>
          <a:prstGeom prst="rect">
            <a:avLst/>
          </a:prstGeom>
          <a:solidFill>
            <a:srgbClr val="002D55"/>
          </a:solidFill>
          <a:ln w="1016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2359152" y="349300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C1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4133088" y="3730752"/>
            <a:ext cx="219456" cy="0"/>
          </a:xfrm>
          <a:prstGeom prst="line">
            <a:avLst/>
          </a:prstGeom>
          <a:noFill/>
          <a:ln w="19050">
            <a:solidFill>
              <a:srgbClr val="FF660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224528" y="3648456"/>
            <a:ext cx="128016" cy="82296"/>
          </a:xfrm>
          <a:prstGeom prst="line">
            <a:avLst/>
          </a:prstGeom>
          <a:noFill/>
          <a:ln w="15240">
            <a:solidFill>
              <a:srgbClr val="FF660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224528" y="3813048"/>
            <a:ext cx="128016" cy="-82296"/>
          </a:xfrm>
          <a:prstGeom prst="line">
            <a:avLst/>
          </a:prstGeom>
          <a:noFill/>
          <a:ln w="15240">
            <a:solidFill>
              <a:srgbClr val="FF660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370832" y="3493008"/>
            <a:ext cx="1828800" cy="475488"/>
          </a:xfrm>
          <a:prstGeom prst="rect">
            <a:avLst/>
          </a:prstGeom>
          <a:solidFill>
            <a:srgbClr val="002D55"/>
          </a:solidFill>
          <a:ln w="1016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4443984" y="349300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C2 (shared)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6217920" y="3730752"/>
            <a:ext cx="219456" cy="0"/>
          </a:xfrm>
          <a:prstGeom prst="line">
            <a:avLst/>
          </a:prstGeom>
          <a:noFill/>
          <a:ln w="19050">
            <a:solidFill>
              <a:srgbClr val="FF660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309360" y="3648456"/>
            <a:ext cx="128016" cy="82296"/>
          </a:xfrm>
          <a:prstGeom prst="line">
            <a:avLst/>
          </a:prstGeom>
          <a:noFill/>
          <a:ln w="15240">
            <a:solidFill>
              <a:srgbClr val="FF660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309360" y="3813048"/>
            <a:ext cx="128016" cy="-82296"/>
          </a:xfrm>
          <a:prstGeom prst="line">
            <a:avLst/>
          </a:prstGeom>
          <a:noFill/>
          <a:ln w="15240">
            <a:solidFill>
              <a:srgbClr val="FF660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455664" y="3493008"/>
            <a:ext cx="1828800" cy="475488"/>
          </a:xfrm>
          <a:prstGeom prst="rect">
            <a:avLst/>
          </a:prstGeom>
          <a:solidFill>
            <a:srgbClr val="003366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52" name="Text 50"/>
          <p:cNvSpPr/>
          <p:nvPr/>
        </p:nvSpPr>
        <p:spPr>
          <a:xfrm>
            <a:off x="6528816" y="3493008"/>
            <a:ext cx="1682496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C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320040" y="4608576"/>
            <a:ext cx="8503920" cy="201168"/>
          </a:xfrm>
          <a:prstGeom prst="rect">
            <a:avLst/>
          </a:prstGeom>
          <a:solidFill>
            <a:srgbClr val="003366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57200" y="461772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Common Root Cause:  Countermeasure:  Owner / Date: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— Visual Wheel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Plan, Do, Check, Act — the four phases of continuous improvement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PDCA Cycle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828800" y="1645920"/>
            <a:ext cx="1463040" cy="1463040"/>
          </a:xfrm>
          <a:prstGeom prst="rect">
            <a:avLst/>
          </a:prstGeom>
          <a:solidFill>
            <a:srgbClr val="336699"/>
          </a:solidFill>
          <a:ln w="381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901952" y="1737360"/>
            <a:ext cx="13167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920240" y="2103120"/>
            <a:ext cx="1280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problem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goals &amp; targets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root cause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91840" y="1645920"/>
            <a:ext cx="1463040" cy="1463040"/>
          </a:xfrm>
          <a:prstGeom prst="rect">
            <a:avLst/>
          </a:prstGeom>
          <a:solidFill>
            <a:srgbClr val="FF6600">
              <a:alpha val="85000"/>
            </a:srgbClr>
          </a:solidFill>
          <a:ln w="381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364992" y="1737360"/>
            <a:ext cx="13167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383280" y="2103120"/>
            <a:ext cx="1280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 the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or change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a small scale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828800" y="3108960"/>
            <a:ext cx="1463040" cy="1463040"/>
          </a:xfrm>
          <a:prstGeom prst="rect">
            <a:avLst/>
          </a:prstGeom>
          <a:solidFill>
            <a:srgbClr val="6699CC">
              <a:alpha val="85000"/>
            </a:srgbClr>
          </a:solidFill>
          <a:ln w="381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901952" y="3200400"/>
            <a:ext cx="13167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920240" y="3566160"/>
            <a:ext cx="1280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results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to goals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gaps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291840" y="3108960"/>
            <a:ext cx="1463040" cy="1463040"/>
          </a:xfrm>
          <a:prstGeom prst="rect">
            <a:avLst/>
          </a:prstGeom>
          <a:solidFill>
            <a:srgbClr val="99B8D9"/>
          </a:solidFill>
          <a:ln w="38100">
            <a:solidFill>
              <a:srgbClr val="001A33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364992" y="3200400"/>
            <a:ext cx="13167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383280" y="3566160"/>
            <a:ext cx="12801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Standardise success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or adjust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 the cycle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944368" y="2761488"/>
            <a:ext cx="694944" cy="694944"/>
          </a:xfrm>
          <a:prstGeom prst="ellipse">
            <a:avLst/>
          </a:prstGeom>
          <a:solidFill>
            <a:srgbClr val="001A33"/>
          </a:solidFill>
          <a:ln w="2540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944368" y="2761488"/>
            <a:ext cx="694944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39312" y="3108960"/>
            <a:ext cx="0" cy="274320"/>
          </a:xfrm>
          <a:prstGeom prst="line">
            <a:avLst/>
          </a:prstGeom>
          <a:noFill/>
          <a:ln w="19050">
            <a:solidFill>
              <a:srgbClr val="6699CC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949440" y="1371600"/>
            <a:ext cx="1828800" cy="804672"/>
          </a:xfrm>
          <a:prstGeom prst="rect">
            <a:avLst/>
          </a:prstGeom>
          <a:solidFill>
            <a:srgbClr val="002D55"/>
          </a:solidFill>
          <a:ln w="1270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7040880" y="1426464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040880" y="1645920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problem? What is the target? What are the root causes?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949440" y="2249424"/>
            <a:ext cx="1828800" cy="804672"/>
          </a:xfrm>
          <a:prstGeom prst="rect">
            <a:avLst/>
          </a:prstGeom>
          <a:solidFill>
            <a:srgbClr val="002D55"/>
          </a:solidFill>
          <a:ln w="1270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7040880" y="2304288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040880" y="2523744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we test? What did we change? On what scale?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6949440" y="3127248"/>
            <a:ext cx="1828800" cy="804672"/>
          </a:xfrm>
          <a:prstGeom prst="rect">
            <a:avLst/>
          </a:prstGeom>
          <a:solidFill>
            <a:srgbClr val="002D55"/>
          </a:solidFill>
          <a:ln w="1270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7040880" y="3182112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7040880" y="3401568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the results show? How do they compare to the goal?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6949440" y="4005072"/>
            <a:ext cx="1828800" cy="804672"/>
          </a:xfrm>
          <a:prstGeom prst="rect">
            <a:avLst/>
          </a:prstGeom>
          <a:solidFill>
            <a:srgbClr val="002D55"/>
          </a:solidFill>
          <a:ln w="12700">
            <a:solidFill>
              <a:srgbClr val="99B8D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7040880" y="4059936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7040880" y="427939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it work? Do we standardise, scale, or restart the cycle?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— Four-Card Canvas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card per phase — fill in the key questions before you start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PDCA Cycle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4023360" cy="1627632"/>
          </a:xfrm>
          <a:prstGeom prst="rect">
            <a:avLst/>
          </a:prstGeom>
          <a:solidFill>
            <a:srgbClr val="002D55"/>
          </a:solidFill>
          <a:ln w="19050">
            <a:solidFill>
              <a:srgbClr val="33669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371600"/>
            <a:ext cx="54864" cy="1627632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8056" y="1463040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86968" y="1463040"/>
            <a:ext cx="33101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48056" y="2139696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448056" y="1883664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problem?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48056" y="2487168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448056" y="2231136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target / goal?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48056" y="2834640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448056" y="2578608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we hypothesise?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709160" y="1371600"/>
            <a:ext cx="4023360" cy="1627632"/>
          </a:xfrm>
          <a:prstGeom prst="rect">
            <a:avLst/>
          </a:prstGeom>
          <a:solidFill>
            <a:srgbClr val="002D55"/>
          </a:solidFill>
          <a:ln w="19050">
            <a:solidFill>
              <a:srgbClr val="FF6600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09160" y="1371600"/>
            <a:ext cx="54864" cy="1627632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37176" y="1463040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276088" y="1463040"/>
            <a:ext cx="33101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837176" y="2139696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5" name="Text 23"/>
          <p:cNvSpPr/>
          <p:nvPr/>
        </p:nvSpPr>
        <p:spPr>
          <a:xfrm>
            <a:off x="4837176" y="1883664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will we change?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37176" y="2487168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7" name="Text 25"/>
          <p:cNvSpPr/>
          <p:nvPr/>
        </p:nvSpPr>
        <p:spPr>
          <a:xfrm>
            <a:off x="4837176" y="2231136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test scope?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37176" y="2834640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9" name="Text 27"/>
          <p:cNvSpPr/>
          <p:nvPr/>
        </p:nvSpPr>
        <p:spPr>
          <a:xfrm>
            <a:off x="4837176" y="2578608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resources do we need?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20040" y="3163824"/>
            <a:ext cx="4023360" cy="1627632"/>
          </a:xfrm>
          <a:prstGeom prst="rect">
            <a:avLst/>
          </a:prstGeom>
          <a:solidFill>
            <a:srgbClr val="002D55"/>
          </a:solidFill>
          <a:ln w="19050">
            <a:solidFill>
              <a:srgbClr val="6699CC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320040" y="3163824"/>
            <a:ext cx="54864" cy="1627632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48056" y="3255264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86968" y="3255264"/>
            <a:ext cx="33101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48056" y="3931920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5" name="Text 33"/>
          <p:cNvSpPr/>
          <p:nvPr/>
        </p:nvSpPr>
        <p:spPr>
          <a:xfrm>
            <a:off x="448056" y="3675888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the data show?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448056" y="4279392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7" name="Text 35"/>
          <p:cNvSpPr/>
          <p:nvPr/>
        </p:nvSpPr>
        <p:spPr>
          <a:xfrm>
            <a:off x="448056" y="4023360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we hit the target?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448056" y="4626864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9" name="Text 37"/>
          <p:cNvSpPr/>
          <p:nvPr/>
        </p:nvSpPr>
        <p:spPr>
          <a:xfrm>
            <a:off x="448056" y="4370832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were the surprises?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709160" y="3163824"/>
            <a:ext cx="4023360" cy="1627632"/>
          </a:xfrm>
          <a:prstGeom prst="rect">
            <a:avLst/>
          </a:prstGeom>
          <a:solidFill>
            <a:srgbClr val="002D55"/>
          </a:solidFill>
          <a:ln w="19050">
            <a:solidFill>
              <a:srgbClr val="99B8D9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709160" y="3163824"/>
            <a:ext cx="54864" cy="1627632"/>
          </a:xfrm>
          <a:prstGeom prst="rect">
            <a:avLst/>
          </a:prstGeom>
          <a:solidFill>
            <a:srgbClr val="99B8D9"/>
          </a:solidFill>
          <a:ln w="12700">
            <a:solidFill>
              <a:srgbClr val="99B8D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37176" y="3255264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5276088" y="3255264"/>
            <a:ext cx="33101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4837176" y="3931920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5" name="Text 43"/>
          <p:cNvSpPr/>
          <p:nvPr/>
        </p:nvSpPr>
        <p:spPr>
          <a:xfrm>
            <a:off x="4837176" y="3675888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we standardise?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837176" y="4279392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7" name="Text 45"/>
          <p:cNvSpPr/>
          <p:nvPr/>
        </p:nvSpPr>
        <p:spPr>
          <a:xfrm>
            <a:off x="4837176" y="4023360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needs adjusting?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837176" y="4626864"/>
            <a:ext cx="3767328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9" name="Text 47"/>
          <p:cNvSpPr/>
          <p:nvPr/>
        </p:nvSpPr>
        <p:spPr>
          <a:xfrm>
            <a:off x="4837176" y="4370832"/>
            <a:ext cx="3767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does the next cycle start?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TEMPLATE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Cycle — Step-by-Step Planner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through each phase sequentially — one column per phase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PDCA Cycle  ·  soufianeboudarraja.com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926080" y="1389888"/>
            <a:ext cx="2926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↻  Repeat each cycle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320040" y="1536192"/>
            <a:ext cx="2084832" cy="457200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536192"/>
            <a:ext cx="20848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320040" y="1993392"/>
            <a:ext cx="2084832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202996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11480" y="2377440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320040" y="2560320"/>
            <a:ext cx="2084832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1480" y="2596896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(from 5 Whys)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11480" y="2944368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>
            <a:off x="320040" y="3127248"/>
            <a:ext cx="2084832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1480" y="3163824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KPI goal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11480" y="3511296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320040" y="3694176"/>
            <a:ext cx="2084832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1480" y="3730752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 planned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11480" y="4078224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2496312" y="1536192"/>
            <a:ext cx="2084832" cy="457200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496312" y="1536192"/>
            <a:ext cx="20848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2496312" y="1993392"/>
            <a:ext cx="2084832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587752" y="202996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implemented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2587752" y="2377440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2496312" y="2560320"/>
            <a:ext cx="2084832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587752" y="2596896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scope / scale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587752" y="2944368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2496312" y="3127248"/>
            <a:ext cx="2084832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587752" y="3163824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date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2587752" y="3511296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2496312" y="3694176"/>
            <a:ext cx="2084832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587752" y="3730752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/ owner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2587752" y="4078224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672584" y="1536192"/>
            <a:ext cx="2084832" cy="457200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672584" y="1536192"/>
            <a:ext cx="20848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1500" dirty="0"/>
          </a:p>
        </p:txBody>
      </p:sp>
      <p:sp>
        <p:nvSpPr>
          <p:cNvPr id="41" name="Shape 39"/>
          <p:cNvSpPr/>
          <p:nvPr/>
        </p:nvSpPr>
        <p:spPr>
          <a:xfrm>
            <a:off x="4672584" y="1993392"/>
            <a:ext cx="2084832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764024" y="202996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 before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4764024" y="2377440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672584" y="2560320"/>
            <a:ext cx="2084832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64024" y="2596896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 after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764024" y="2944368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7" name="Shape 45"/>
          <p:cNvSpPr/>
          <p:nvPr/>
        </p:nvSpPr>
        <p:spPr>
          <a:xfrm>
            <a:off x="4672584" y="3127248"/>
            <a:ext cx="2084832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64024" y="3163824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to target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4764024" y="3511296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4672584" y="3694176"/>
            <a:ext cx="2084832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764024" y="3730752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Observations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4764024" y="4078224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3" name="Shape 51"/>
          <p:cNvSpPr/>
          <p:nvPr/>
        </p:nvSpPr>
        <p:spPr>
          <a:xfrm>
            <a:off x="6848856" y="1536192"/>
            <a:ext cx="2084832" cy="457200"/>
          </a:xfrm>
          <a:prstGeom prst="rect">
            <a:avLst/>
          </a:prstGeom>
          <a:solidFill>
            <a:srgbClr val="99B8D9"/>
          </a:solidFill>
          <a:ln w="12700">
            <a:solidFill>
              <a:srgbClr val="99B8D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848856" y="1536192"/>
            <a:ext cx="20848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1500" dirty="0"/>
          </a:p>
        </p:txBody>
      </p:sp>
      <p:sp>
        <p:nvSpPr>
          <p:cNvPr id="55" name="Shape 53"/>
          <p:cNvSpPr/>
          <p:nvPr/>
        </p:nvSpPr>
        <p:spPr>
          <a:xfrm>
            <a:off x="6848856" y="1993392"/>
            <a:ext cx="2084832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940296" y="202996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Standardise (SOP?)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6940296" y="2377440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8" name="Shape 56"/>
          <p:cNvSpPr/>
          <p:nvPr/>
        </p:nvSpPr>
        <p:spPr>
          <a:xfrm>
            <a:off x="6848856" y="2560320"/>
            <a:ext cx="2084832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940296" y="2596896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cycle trigger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6940296" y="2944368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1" name="Shape 59"/>
          <p:cNvSpPr/>
          <p:nvPr/>
        </p:nvSpPr>
        <p:spPr>
          <a:xfrm>
            <a:off x="6848856" y="3127248"/>
            <a:ext cx="2084832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940296" y="3163824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plan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6940296" y="3511296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4" name="Shape 62"/>
          <p:cNvSpPr/>
          <p:nvPr/>
        </p:nvSpPr>
        <p:spPr>
          <a:xfrm>
            <a:off x="6848856" y="3694176"/>
            <a:ext cx="2084832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940296" y="3730752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learned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6940296" y="4078224"/>
            <a:ext cx="1901952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PROJECT CHARTER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Project Charter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Define, Measure, Analyse, Improve, Control — complete project brief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DMAIC Charter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8503920" cy="365760"/>
          </a:xfrm>
          <a:prstGeom prst="rect">
            <a:avLst/>
          </a:prstGeom>
          <a:solidFill>
            <a:srgbClr val="003366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371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Project: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389888" y="13716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name here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754880" y="137160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577840" y="137160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/ Function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132320" y="13716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Date: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229600" y="137160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___/___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20040" y="1792224"/>
            <a:ext cx="1645920" cy="40233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3192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 DEFINE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2194560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3192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393192" y="2523744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320040" y="2761488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93192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/ Business Case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393192" y="3090672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320040" y="3328416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93192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(in / out)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393192" y="3657600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320040" y="3895344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93192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Stakeholders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393192" y="422452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2020824" y="1792224"/>
            <a:ext cx="1645920" cy="40233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093976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 MEASURE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2020824" y="2194560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093976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Metrics / KPIs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093976" y="2523744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2020824" y="2761488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093976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Data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2093976" y="3090672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2020824" y="3328416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093976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Collection Plan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2093976" y="3657600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2020824" y="3895344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093976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Sigma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2093976" y="422452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45" name="Shape 43"/>
          <p:cNvSpPr/>
          <p:nvPr/>
        </p:nvSpPr>
        <p:spPr>
          <a:xfrm>
            <a:off x="3721608" y="1792224"/>
            <a:ext cx="1645920" cy="402336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794760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ANALYSE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3721608" y="2194560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794760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Causes Identified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3794760" y="2523744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0" name="Shape 48"/>
          <p:cNvSpPr/>
          <p:nvPr/>
        </p:nvSpPr>
        <p:spPr>
          <a:xfrm>
            <a:off x="3721608" y="2761488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794760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/ Fishbone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3794760" y="3090672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3" name="Shape 51"/>
          <p:cNvSpPr/>
          <p:nvPr/>
        </p:nvSpPr>
        <p:spPr>
          <a:xfrm>
            <a:off x="3721608" y="3328416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794760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Evidence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3794760" y="3657600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6" name="Shape 54"/>
          <p:cNvSpPr/>
          <p:nvPr/>
        </p:nvSpPr>
        <p:spPr>
          <a:xfrm>
            <a:off x="3721608" y="3895344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794760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Cause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3794760" y="422452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59" name="Shape 57"/>
          <p:cNvSpPr/>
          <p:nvPr/>
        </p:nvSpPr>
        <p:spPr>
          <a:xfrm>
            <a:off x="5422392" y="1792224"/>
            <a:ext cx="1645920" cy="402336"/>
          </a:xfrm>
          <a:prstGeom prst="rect">
            <a:avLst/>
          </a:prstGeom>
          <a:solidFill>
            <a:srgbClr val="99B8D9"/>
          </a:solidFill>
          <a:ln w="12700">
            <a:solidFill>
              <a:srgbClr val="99B8D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495544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 IMPROVE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5422392" y="2194560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495544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Selected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5495544" y="2523744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4" name="Shape 62"/>
          <p:cNvSpPr/>
          <p:nvPr/>
        </p:nvSpPr>
        <p:spPr>
          <a:xfrm>
            <a:off x="5422392" y="2761488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495544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Plan</a:t>
            </a:r>
            <a:endParaRPr lang="en-US" sz="800" dirty="0"/>
          </a:p>
        </p:txBody>
      </p:sp>
      <p:sp>
        <p:nvSpPr>
          <p:cNvPr id="66" name="Shape 64"/>
          <p:cNvSpPr/>
          <p:nvPr/>
        </p:nvSpPr>
        <p:spPr>
          <a:xfrm>
            <a:off x="5495544" y="3090672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67" name="Shape 65"/>
          <p:cNvSpPr/>
          <p:nvPr/>
        </p:nvSpPr>
        <p:spPr>
          <a:xfrm>
            <a:off x="5422392" y="3328416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5495544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Impact</a:t>
            </a: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5495544" y="3657600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422392" y="3895344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495544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Needed</a:t>
            </a:r>
            <a:endParaRPr lang="en-US" sz="800" dirty="0"/>
          </a:p>
        </p:txBody>
      </p:sp>
      <p:sp>
        <p:nvSpPr>
          <p:cNvPr id="72" name="Shape 70"/>
          <p:cNvSpPr/>
          <p:nvPr/>
        </p:nvSpPr>
        <p:spPr>
          <a:xfrm>
            <a:off x="5495544" y="422452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3" name="Shape 71"/>
          <p:cNvSpPr/>
          <p:nvPr/>
        </p:nvSpPr>
        <p:spPr>
          <a:xfrm>
            <a:off x="7123176" y="1792224"/>
            <a:ext cx="1645920" cy="40233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196328" y="1792224"/>
            <a:ext cx="14996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 CONTROL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7123176" y="2194560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196328" y="2231136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Plan / SOP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7196328" y="2523744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78" name="Shape 76"/>
          <p:cNvSpPr/>
          <p:nvPr/>
        </p:nvSpPr>
        <p:spPr>
          <a:xfrm>
            <a:off x="7123176" y="2761488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7196328" y="2798064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KPI</a:t>
            </a:r>
            <a:endParaRPr lang="en-US" sz="800" dirty="0"/>
          </a:p>
        </p:txBody>
      </p:sp>
      <p:sp>
        <p:nvSpPr>
          <p:cNvPr id="80" name="Shape 78"/>
          <p:cNvSpPr/>
          <p:nvPr/>
        </p:nvSpPr>
        <p:spPr>
          <a:xfrm>
            <a:off x="7196328" y="3090672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81" name="Shape 79"/>
          <p:cNvSpPr/>
          <p:nvPr/>
        </p:nvSpPr>
        <p:spPr>
          <a:xfrm>
            <a:off x="7123176" y="3328416"/>
            <a:ext cx="1645920" cy="530352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196328" y="3364992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Cadence</a:t>
            </a:r>
            <a:endParaRPr lang="en-US" sz="800" dirty="0"/>
          </a:p>
        </p:txBody>
      </p:sp>
      <p:sp>
        <p:nvSpPr>
          <p:cNvPr id="83" name="Shape 81"/>
          <p:cNvSpPr/>
          <p:nvPr/>
        </p:nvSpPr>
        <p:spPr>
          <a:xfrm>
            <a:off x="7196328" y="3657600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  <p:sp>
        <p:nvSpPr>
          <p:cNvPr id="84" name="Shape 82"/>
          <p:cNvSpPr/>
          <p:nvPr/>
        </p:nvSpPr>
        <p:spPr>
          <a:xfrm>
            <a:off x="7123176" y="3895344"/>
            <a:ext cx="1645920" cy="530352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7196328" y="3931920"/>
            <a:ext cx="14996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Handover Owner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7196328" y="4224528"/>
            <a:ext cx="1499616" cy="0"/>
          </a:xfrm>
          <a:prstGeom prst="line">
            <a:avLst/>
          </a:prstGeom>
          <a:noFill/>
          <a:ln w="6350">
            <a:solidFill>
              <a:srgbClr val="004D80"/>
            </a:solidFill>
            <a:prstDash val="dash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1A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256032"/>
            <a:ext cx="36576" cy="292608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24688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PROJECT CHARTER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46720" y="164592"/>
            <a:ext cx="914400" cy="256032"/>
          </a:xfrm>
          <a:prstGeom prst="roundRect">
            <a:avLst>
              <a:gd name="adj" fmla="val 17857"/>
            </a:avLst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Layout B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DMAIC Charter — Phase Bands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phase as a full-width band — ideal for status reviews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4928616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| B  ·  DMAIC Charter  ·  soufianeboudarraja.com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371600"/>
            <a:ext cx="1005840" cy="585216"/>
          </a:xfrm>
          <a:prstGeom prst="rect">
            <a:avLst/>
          </a:prstGeom>
          <a:solidFill>
            <a:srgbClr val="336699"/>
          </a:solidFill>
          <a:ln w="12700">
            <a:solidFill>
              <a:srgbClr val="33669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325880" y="1371600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1408176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417320" y="162763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problem?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200400" y="1371600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91840" y="1408176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3291840" y="162763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 target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074920" y="1371600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166360" y="1408176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5166360" y="162763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/ out of bounds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949440" y="1371600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040880" y="1408176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336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040880" y="162763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name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20040" y="1993392"/>
            <a:ext cx="1005840" cy="585216"/>
          </a:xfrm>
          <a:prstGeom prst="rect">
            <a:avLst/>
          </a:prstGeom>
          <a:solidFill>
            <a:srgbClr val="FF6600"/>
          </a:solidFill>
          <a:ln w="12700">
            <a:solidFill>
              <a:srgbClr val="FF66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20040" y="1993392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325880" y="1993392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417320" y="2029968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Metric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417320" y="224942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measure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200400" y="1993392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291840" y="2029968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3291840" y="224942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state value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5074920" y="1993392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166360" y="2029968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5166360" y="224942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value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949440" y="1993392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040880" y="2029968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7040880" y="224942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location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320040" y="2615184"/>
            <a:ext cx="1005840" cy="585216"/>
          </a:xfrm>
          <a:prstGeom prst="rect">
            <a:avLst/>
          </a:prstGeom>
          <a:solidFill>
            <a:srgbClr val="6699CC"/>
          </a:solidFill>
          <a:ln w="12700">
            <a:solidFill>
              <a:srgbClr val="6699C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20040" y="2615184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1325880" y="2615184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417320" y="2651760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417320" y="2871216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cause found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200400" y="2615184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91840" y="2651760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Used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3291840" y="2871216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Whys / Fishbone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5074920" y="2615184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166360" y="2651760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5166360" y="2871216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or observation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949440" y="2615184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040880" y="2651760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669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7040880" y="2871216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/ Medium / Low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20040" y="3236976"/>
            <a:ext cx="1005840" cy="585216"/>
          </a:xfrm>
          <a:prstGeom prst="rect">
            <a:avLst/>
          </a:prstGeom>
          <a:solidFill>
            <a:srgbClr val="99B8D9"/>
          </a:solidFill>
          <a:ln w="12700">
            <a:solidFill>
              <a:srgbClr val="99B8D9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20040" y="3236976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1325880" y="3236976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1417320" y="3273552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1417320" y="349300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Chosen approach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3200400" y="3236976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291840" y="3273552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3291840" y="349300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/ timeline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5074920" y="3236976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166360" y="3273552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Predicted Gain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5166360" y="349300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delta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6949440" y="3236976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040880" y="3273552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7040880" y="349300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leads it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320040" y="3858768"/>
            <a:ext cx="1005840" cy="5852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20040" y="3858768"/>
            <a:ext cx="10058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1325880" y="3858768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1417320" y="3895344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Plan</a:t>
            </a:r>
            <a:endParaRPr lang="en-US" sz="800" dirty="0"/>
          </a:p>
        </p:txBody>
      </p:sp>
      <p:sp>
        <p:nvSpPr>
          <p:cNvPr id="70" name="Text 68"/>
          <p:cNvSpPr/>
          <p:nvPr/>
        </p:nvSpPr>
        <p:spPr>
          <a:xfrm>
            <a:off x="1417320" y="411480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reference</a:t>
            </a:r>
            <a:endParaRPr lang="en-US" sz="850" dirty="0"/>
          </a:p>
        </p:txBody>
      </p:sp>
      <p:sp>
        <p:nvSpPr>
          <p:cNvPr id="71" name="Shape 69"/>
          <p:cNvSpPr/>
          <p:nvPr/>
        </p:nvSpPr>
        <p:spPr>
          <a:xfrm>
            <a:off x="3200400" y="3858768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291840" y="3895344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to Watch</a:t>
            </a:r>
            <a:endParaRPr lang="en-US" sz="800" dirty="0"/>
          </a:p>
        </p:txBody>
      </p:sp>
      <p:sp>
        <p:nvSpPr>
          <p:cNvPr id="73" name="Text 71"/>
          <p:cNvSpPr/>
          <p:nvPr/>
        </p:nvSpPr>
        <p:spPr>
          <a:xfrm>
            <a:off x="3291840" y="411480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5074920" y="3858768"/>
            <a:ext cx="1874520" cy="585216"/>
          </a:xfrm>
          <a:prstGeom prst="rect">
            <a:avLst/>
          </a:prstGeom>
          <a:solidFill>
            <a:srgbClr val="002D55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166360" y="3895344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Date</a:t>
            </a:r>
            <a:endParaRPr lang="en-US" sz="800" dirty="0"/>
          </a:p>
        </p:txBody>
      </p:sp>
      <p:sp>
        <p:nvSpPr>
          <p:cNvPr id="76" name="Text 74"/>
          <p:cNvSpPr/>
          <p:nvPr/>
        </p:nvSpPr>
        <p:spPr>
          <a:xfrm>
            <a:off x="5166360" y="411480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</a:t>
            </a:r>
            <a:endParaRPr lang="en-US" sz="850" dirty="0"/>
          </a:p>
        </p:txBody>
      </p:sp>
      <p:sp>
        <p:nvSpPr>
          <p:cNvPr id="77" name="Shape 75"/>
          <p:cNvSpPr/>
          <p:nvPr/>
        </p:nvSpPr>
        <p:spPr>
          <a:xfrm>
            <a:off x="6949440" y="3858768"/>
            <a:ext cx="1874520" cy="585216"/>
          </a:xfrm>
          <a:prstGeom prst="rect">
            <a:avLst/>
          </a:prstGeom>
          <a:solidFill>
            <a:srgbClr val="001A33"/>
          </a:solidFill>
          <a:ln w="6350">
            <a:solidFill>
              <a:srgbClr val="004D8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040880" y="3895344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Handover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7040880" y="411480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99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whom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S|B Resources — Continuous Improvement</dc:title>
  <dc:subject>PptxGenJS Presentation</dc:subject>
  <dc:creator>Soufiane Boudarraja</dc:creator>
  <cp:lastModifiedBy>Soufiane Boudarraja</cp:lastModifiedBy>
  <cp:revision>1</cp:revision>
  <dcterms:created xsi:type="dcterms:W3CDTF">2026-03-08T07:31:52Z</dcterms:created>
  <dcterms:modified xsi:type="dcterms:W3CDTF">2026-03-08T07:31:52Z</dcterms:modified>
</cp:coreProperties>
</file>