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583680" y="-1097280"/>
            <a:ext cx="4114800" cy="4114800"/>
          </a:xfrm>
          <a:prstGeom prst="ellipse">
            <a:avLst/>
          </a:prstGeom>
          <a:solidFill>
            <a:srgbClr val="003366">
              <a:alpha val="40000"/>
            </a:srgbClr>
          </a:solidFill>
          <a:ln w="12700">
            <a:solidFill>
              <a:srgbClr val="004D80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132320" y="-548640"/>
            <a:ext cx="2926080" cy="2926080"/>
          </a:xfrm>
          <a:prstGeom prst="ellipse">
            <a:avLst/>
          </a:prstGeom>
          <a:solidFill>
            <a:srgbClr val="002D55">
              <a:alpha val="30000"/>
            </a:srgbClr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772400" y="3474720"/>
            <a:ext cx="1371600" cy="1645920"/>
          </a:xfrm>
          <a:prstGeom prst="rect">
            <a:avLst/>
          </a:prstGeom>
          <a:solidFill>
            <a:srgbClr val="336699">
              <a:alpha val="25000"/>
            </a:srgbClr>
          </a:solidFill>
          <a:ln w="12700">
            <a:solidFill>
              <a:srgbClr val="004D8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412480" y="3931920"/>
            <a:ext cx="731520" cy="1188720"/>
          </a:xfrm>
          <a:prstGeom prst="rect">
            <a:avLst/>
          </a:prstGeom>
          <a:solidFill>
            <a:srgbClr val="FF6600">
              <a:alpha val="30000"/>
            </a:srgbClr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50292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400" kern="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RESOURCES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320040" y="960120"/>
            <a:ext cx="68580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Roles &amp;</a:t>
            </a:r>
            <a:endParaRPr lang="en-US" sz="5200" dirty="0"/>
          </a:p>
        </p:txBody>
      </p:sp>
      <p:sp>
        <p:nvSpPr>
          <p:cNvPr id="9" name="Text 7"/>
          <p:cNvSpPr/>
          <p:nvPr/>
        </p:nvSpPr>
        <p:spPr>
          <a:xfrm>
            <a:off x="320040" y="1828800"/>
            <a:ext cx="6858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2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Accountability</a:t>
            </a:r>
            <a:endParaRPr lang="en-US" sz="5200" dirty="0"/>
          </a:p>
        </p:txBody>
      </p:sp>
      <p:sp>
        <p:nvSpPr>
          <p:cNvPr id="10" name="Shape 8"/>
          <p:cNvSpPr/>
          <p:nvPr/>
        </p:nvSpPr>
        <p:spPr>
          <a:xfrm>
            <a:off x="320040" y="2788920"/>
            <a:ext cx="4114800" cy="36576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20040" y="2926080"/>
            <a:ext cx="6583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 who does what, who decides, and who needs to know.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Choose the template that fits your team and initiative.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320040" y="3749040"/>
            <a:ext cx="54864" cy="182880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75488" y="3721608"/>
            <a:ext cx="4114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RACI Matrix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320040" y="4041648"/>
            <a:ext cx="54864" cy="182880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75488" y="4014216"/>
            <a:ext cx="4114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Roles Mapping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320040" y="4334256"/>
            <a:ext cx="54864" cy="182880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75488" y="4306824"/>
            <a:ext cx="4114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Stakeholder &amp; Communication Matrix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0" y="4956048"/>
            <a:ext cx="9144000" cy="182880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20040" y="4965192"/>
            <a:ext cx="8229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soufianeboudarraja.com  |  Dark Version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STAKEHOLDER &amp; COMMUNICATION MATRIX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C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Communication Frequency Grid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receives what, how often, and through which channel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Stakeholder Matrix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89888"/>
            <a:ext cx="1371600" cy="438912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20040" y="1389888"/>
            <a:ext cx="13716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Audience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1691640" y="1389888"/>
            <a:ext cx="1058091" cy="438912"/>
          </a:xfrm>
          <a:prstGeom prst="rect">
            <a:avLst/>
          </a:prstGeom>
          <a:solidFill>
            <a:srgbClr val="FF66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691640" y="1389888"/>
            <a:ext cx="1058091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Weekly</a:t>
            </a:r>
            <a:endParaRPr lang="en-US" sz="800" dirty="0"/>
          </a:p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1:1</a:t>
            </a:r>
            <a:endParaRPr lang="en-US" sz="800" dirty="0"/>
          </a:p>
        </p:txBody>
      </p:sp>
      <p:sp>
        <p:nvSpPr>
          <p:cNvPr id="14" name="Shape 12"/>
          <p:cNvSpPr/>
          <p:nvPr/>
        </p:nvSpPr>
        <p:spPr>
          <a:xfrm>
            <a:off x="2749731" y="1389888"/>
            <a:ext cx="1058091" cy="438912"/>
          </a:xfrm>
          <a:prstGeom prst="rect">
            <a:avLst/>
          </a:prstGeom>
          <a:solidFill>
            <a:srgbClr val="FF66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749731" y="1389888"/>
            <a:ext cx="1058091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Status</a:t>
            </a:r>
            <a:endParaRPr lang="en-US" sz="800" dirty="0"/>
          </a:p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</a:t>
            </a:r>
            <a:endParaRPr lang="en-US" sz="800" dirty="0"/>
          </a:p>
        </p:txBody>
      </p:sp>
      <p:sp>
        <p:nvSpPr>
          <p:cNvPr id="16" name="Shape 14"/>
          <p:cNvSpPr/>
          <p:nvPr/>
        </p:nvSpPr>
        <p:spPr>
          <a:xfrm>
            <a:off x="3807823" y="1389888"/>
            <a:ext cx="1058091" cy="438912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807823" y="1389888"/>
            <a:ext cx="1058091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Town</a:t>
            </a:r>
            <a:endParaRPr lang="en-US" sz="800" dirty="0"/>
          </a:p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Hall</a:t>
            </a:r>
            <a:endParaRPr lang="en-US" sz="800" dirty="0"/>
          </a:p>
        </p:txBody>
      </p:sp>
      <p:sp>
        <p:nvSpPr>
          <p:cNvPr id="18" name="Shape 16"/>
          <p:cNvSpPr/>
          <p:nvPr/>
        </p:nvSpPr>
        <p:spPr>
          <a:xfrm>
            <a:off x="4865914" y="1389888"/>
            <a:ext cx="1058091" cy="438912"/>
          </a:xfrm>
          <a:prstGeom prst="rect">
            <a:avLst/>
          </a:prstGeom>
          <a:solidFill>
            <a:srgbClr val="FF66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865914" y="1389888"/>
            <a:ext cx="1058091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Sprint</a:t>
            </a:r>
            <a:endParaRPr lang="en-US" sz="800" dirty="0"/>
          </a:p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</a:t>
            </a:r>
            <a:endParaRPr lang="en-US" sz="800" dirty="0"/>
          </a:p>
        </p:txBody>
      </p:sp>
      <p:sp>
        <p:nvSpPr>
          <p:cNvPr id="20" name="Shape 18"/>
          <p:cNvSpPr/>
          <p:nvPr/>
        </p:nvSpPr>
        <p:spPr>
          <a:xfrm>
            <a:off x="5924006" y="1389888"/>
            <a:ext cx="1058091" cy="438912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924006" y="1389888"/>
            <a:ext cx="1058091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Training</a:t>
            </a:r>
            <a:endParaRPr lang="en-US" sz="800" dirty="0"/>
          </a:p>
        </p:txBody>
      </p:sp>
      <p:sp>
        <p:nvSpPr>
          <p:cNvPr id="22" name="Shape 20"/>
          <p:cNvSpPr/>
          <p:nvPr/>
        </p:nvSpPr>
        <p:spPr>
          <a:xfrm>
            <a:off x="6982097" y="1389888"/>
            <a:ext cx="1058091" cy="438912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982097" y="1389888"/>
            <a:ext cx="1058091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</a:t>
            </a:r>
            <a:endParaRPr lang="en-US" sz="800" dirty="0"/>
          </a:p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Update</a:t>
            </a:r>
            <a:endParaRPr lang="en-US" sz="800" dirty="0"/>
          </a:p>
        </p:txBody>
      </p:sp>
      <p:sp>
        <p:nvSpPr>
          <p:cNvPr id="24" name="Shape 22"/>
          <p:cNvSpPr/>
          <p:nvPr/>
        </p:nvSpPr>
        <p:spPr>
          <a:xfrm>
            <a:off x="8040189" y="1389888"/>
            <a:ext cx="1058091" cy="438912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040189" y="1389888"/>
            <a:ext cx="1058091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Dashboard</a:t>
            </a:r>
            <a:endParaRPr lang="en-US" sz="800" dirty="0"/>
          </a:p>
        </p:txBody>
      </p:sp>
      <p:sp>
        <p:nvSpPr>
          <p:cNvPr id="26" name="Shape 24"/>
          <p:cNvSpPr/>
          <p:nvPr/>
        </p:nvSpPr>
        <p:spPr>
          <a:xfrm>
            <a:off x="320040" y="1828800"/>
            <a:ext cx="1371600" cy="377647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93192" y="1828800"/>
            <a:ext cx="1225296" cy="37764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 Sponsor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1691640" y="1828800"/>
            <a:ext cx="1058091" cy="377647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2092670" y="1889608"/>
            <a:ext cx="256032" cy="256032"/>
          </a:xfrm>
          <a:prstGeom prst="ellipse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2749731" y="1828800"/>
            <a:ext cx="1058091" cy="377647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3150761" y="1889608"/>
            <a:ext cx="256032" cy="256032"/>
          </a:xfrm>
          <a:prstGeom prst="ellipse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3807823" y="1828800"/>
            <a:ext cx="1058091" cy="377647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4865914" y="1828800"/>
            <a:ext cx="1058091" cy="377647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5924006" y="1828800"/>
            <a:ext cx="1058091" cy="377647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6982097" y="1828800"/>
            <a:ext cx="1058091" cy="377647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8040189" y="1828800"/>
            <a:ext cx="1058091" cy="377647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8441218" y="1889608"/>
            <a:ext cx="256032" cy="256032"/>
          </a:xfrm>
          <a:prstGeom prst="ellipse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320040" y="2243023"/>
            <a:ext cx="1371600" cy="377647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393192" y="2243023"/>
            <a:ext cx="1225296" cy="37764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Lead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1691640" y="2243023"/>
            <a:ext cx="1058091" cy="377647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2749731" y="2243023"/>
            <a:ext cx="1058091" cy="377647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3150761" y="2303831"/>
            <a:ext cx="256032" cy="256032"/>
          </a:xfrm>
          <a:prstGeom prst="ellipse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3807823" y="2243023"/>
            <a:ext cx="1058091" cy="377647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4865914" y="2243023"/>
            <a:ext cx="1058091" cy="377647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5924006" y="2243023"/>
            <a:ext cx="1058091" cy="377647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6982097" y="2243023"/>
            <a:ext cx="1058091" cy="377647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7383127" y="2303831"/>
            <a:ext cx="256032" cy="256032"/>
          </a:xfrm>
          <a:prstGeom prst="ellipse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8040189" y="2243023"/>
            <a:ext cx="1058091" cy="377647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8441218" y="2303831"/>
            <a:ext cx="256032" cy="256032"/>
          </a:xfrm>
          <a:prstGeom prst="ellipse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320040" y="2657246"/>
            <a:ext cx="1371600" cy="377647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393192" y="2657246"/>
            <a:ext cx="1225296" cy="37764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 Manager</a:t>
            </a:r>
            <a:endParaRPr lang="en-US" sz="900" dirty="0"/>
          </a:p>
        </p:txBody>
      </p:sp>
      <p:sp>
        <p:nvSpPr>
          <p:cNvPr id="52" name="Shape 50"/>
          <p:cNvSpPr/>
          <p:nvPr/>
        </p:nvSpPr>
        <p:spPr>
          <a:xfrm>
            <a:off x="1691640" y="2657246"/>
            <a:ext cx="1058091" cy="377647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2092670" y="2718054"/>
            <a:ext cx="256032" cy="256032"/>
          </a:xfrm>
          <a:prstGeom prst="ellipse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2749731" y="2657246"/>
            <a:ext cx="1058091" cy="377647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3150761" y="2718054"/>
            <a:ext cx="256032" cy="256032"/>
          </a:xfrm>
          <a:prstGeom prst="ellipse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3807823" y="2657246"/>
            <a:ext cx="1058091" cy="377647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4208853" y="2718054"/>
            <a:ext cx="256032" cy="256032"/>
          </a:xfrm>
          <a:prstGeom prst="ellipse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4865914" y="2657246"/>
            <a:ext cx="1058091" cy="377647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5924006" y="2657246"/>
            <a:ext cx="1058091" cy="377647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6982097" y="2657246"/>
            <a:ext cx="1058091" cy="377647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8040189" y="2657246"/>
            <a:ext cx="1058091" cy="377647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8441218" y="2718054"/>
            <a:ext cx="256032" cy="256032"/>
          </a:xfrm>
          <a:prstGeom prst="ellipse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320040" y="3071470"/>
            <a:ext cx="1371600" cy="377647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393192" y="3071470"/>
            <a:ext cx="1225296" cy="37764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Lead</a:t>
            </a:r>
            <a:endParaRPr lang="en-US" sz="900" dirty="0"/>
          </a:p>
        </p:txBody>
      </p:sp>
      <p:sp>
        <p:nvSpPr>
          <p:cNvPr id="65" name="Shape 63"/>
          <p:cNvSpPr/>
          <p:nvPr/>
        </p:nvSpPr>
        <p:spPr>
          <a:xfrm>
            <a:off x="1691640" y="3071470"/>
            <a:ext cx="1058091" cy="377647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2749731" y="3071470"/>
            <a:ext cx="1058091" cy="377647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3807823" y="3071470"/>
            <a:ext cx="1058091" cy="377647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4865914" y="3071470"/>
            <a:ext cx="1058091" cy="377647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5266944" y="3132277"/>
            <a:ext cx="256032" cy="256032"/>
          </a:xfrm>
          <a:prstGeom prst="ellipse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5924006" y="3071470"/>
            <a:ext cx="1058091" cy="377647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6982097" y="3071470"/>
            <a:ext cx="1058091" cy="377647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7383127" y="3132277"/>
            <a:ext cx="256032" cy="256032"/>
          </a:xfrm>
          <a:prstGeom prst="ellipse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8040189" y="3071470"/>
            <a:ext cx="1058091" cy="377647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320040" y="3485693"/>
            <a:ext cx="1371600" cy="377647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5" name="Text 73"/>
          <p:cNvSpPr/>
          <p:nvPr/>
        </p:nvSpPr>
        <p:spPr>
          <a:xfrm>
            <a:off x="393192" y="3485693"/>
            <a:ext cx="1225296" cy="37764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Front-line</a:t>
            </a:r>
            <a:endParaRPr lang="en-US" sz="900" dirty="0"/>
          </a:p>
        </p:txBody>
      </p:sp>
      <p:sp>
        <p:nvSpPr>
          <p:cNvPr id="76" name="Shape 74"/>
          <p:cNvSpPr/>
          <p:nvPr/>
        </p:nvSpPr>
        <p:spPr>
          <a:xfrm>
            <a:off x="1691640" y="3485693"/>
            <a:ext cx="1058091" cy="377647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2749731" y="3485693"/>
            <a:ext cx="1058091" cy="377647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3807823" y="3485693"/>
            <a:ext cx="1058091" cy="377647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4208853" y="3546500"/>
            <a:ext cx="256032" cy="256032"/>
          </a:xfrm>
          <a:prstGeom prst="ellipse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4865914" y="3485693"/>
            <a:ext cx="1058091" cy="377647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5924006" y="3485693"/>
            <a:ext cx="1058091" cy="377647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6325035" y="3546500"/>
            <a:ext cx="256032" cy="256032"/>
          </a:xfrm>
          <a:prstGeom prst="ellipse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6982097" y="3485693"/>
            <a:ext cx="1058091" cy="377647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7383127" y="3546500"/>
            <a:ext cx="256032" cy="256032"/>
          </a:xfrm>
          <a:prstGeom prst="ellipse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8040189" y="3485693"/>
            <a:ext cx="1058091" cy="377647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320040" y="3899916"/>
            <a:ext cx="1371600" cy="377647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7" name="Text 85"/>
          <p:cNvSpPr/>
          <p:nvPr/>
        </p:nvSpPr>
        <p:spPr>
          <a:xfrm>
            <a:off x="393192" y="3899916"/>
            <a:ext cx="1225296" cy="37764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</a:t>
            </a:r>
            <a:endParaRPr lang="en-US" sz="900" dirty="0"/>
          </a:p>
        </p:txBody>
      </p:sp>
      <p:sp>
        <p:nvSpPr>
          <p:cNvPr id="88" name="Shape 86"/>
          <p:cNvSpPr/>
          <p:nvPr/>
        </p:nvSpPr>
        <p:spPr>
          <a:xfrm>
            <a:off x="1691640" y="3899916"/>
            <a:ext cx="1058091" cy="377647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2749731" y="3899916"/>
            <a:ext cx="1058091" cy="377647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3150761" y="3960724"/>
            <a:ext cx="256032" cy="256032"/>
          </a:xfrm>
          <a:prstGeom prst="ellipse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3807823" y="3899916"/>
            <a:ext cx="1058091" cy="377647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4865914" y="3899916"/>
            <a:ext cx="1058091" cy="377647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5924006" y="3899916"/>
            <a:ext cx="1058091" cy="377647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6982097" y="3899916"/>
            <a:ext cx="1058091" cy="377647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7383127" y="3960724"/>
            <a:ext cx="256032" cy="256032"/>
          </a:xfrm>
          <a:prstGeom prst="ellipse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8040189" y="3899916"/>
            <a:ext cx="1058091" cy="377647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320040" y="4314139"/>
            <a:ext cx="1371600" cy="377647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8" name="Text 96"/>
          <p:cNvSpPr/>
          <p:nvPr/>
        </p:nvSpPr>
        <p:spPr>
          <a:xfrm>
            <a:off x="393192" y="4314139"/>
            <a:ext cx="1225296" cy="37764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PMO / CM</a:t>
            </a:r>
            <a:endParaRPr lang="en-US" sz="900" dirty="0"/>
          </a:p>
        </p:txBody>
      </p:sp>
      <p:sp>
        <p:nvSpPr>
          <p:cNvPr id="99" name="Shape 97"/>
          <p:cNvSpPr/>
          <p:nvPr/>
        </p:nvSpPr>
        <p:spPr>
          <a:xfrm>
            <a:off x="1691640" y="4314139"/>
            <a:ext cx="1058091" cy="377647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2092670" y="4374947"/>
            <a:ext cx="256032" cy="256032"/>
          </a:xfrm>
          <a:prstGeom prst="ellipse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2749731" y="4314139"/>
            <a:ext cx="1058091" cy="377647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3150761" y="4374947"/>
            <a:ext cx="256032" cy="256032"/>
          </a:xfrm>
          <a:prstGeom prst="ellipse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3807823" y="4314139"/>
            <a:ext cx="1058091" cy="377647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4865914" y="4314139"/>
            <a:ext cx="1058091" cy="377647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5266944" y="4374947"/>
            <a:ext cx="256032" cy="256032"/>
          </a:xfrm>
          <a:prstGeom prst="ellipse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06" name="Shape 104"/>
          <p:cNvSpPr/>
          <p:nvPr/>
        </p:nvSpPr>
        <p:spPr>
          <a:xfrm>
            <a:off x="5924006" y="4314139"/>
            <a:ext cx="1058091" cy="377647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7" name="Shape 105"/>
          <p:cNvSpPr/>
          <p:nvPr/>
        </p:nvSpPr>
        <p:spPr>
          <a:xfrm>
            <a:off x="6982097" y="4314139"/>
            <a:ext cx="1058091" cy="377647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8" name="Shape 106"/>
          <p:cNvSpPr/>
          <p:nvPr/>
        </p:nvSpPr>
        <p:spPr>
          <a:xfrm>
            <a:off x="8040189" y="4314139"/>
            <a:ext cx="1058091" cy="377647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9" name="Shape 107"/>
          <p:cNvSpPr/>
          <p:nvPr/>
        </p:nvSpPr>
        <p:spPr>
          <a:xfrm>
            <a:off x="8441218" y="4374947"/>
            <a:ext cx="256032" cy="256032"/>
          </a:xfrm>
          <a:prstGeom prst="ellipse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110" name="Shape 108"/>
          <p:cNvSpPr/>
          <p:nvPr/>
        </p:nvSpPr>
        <p:spPr>
          <a:xfrm>
            <a:off x="320040" y="4663440"/>
            <a:ext cx="8503920" cy="201168"/>
          </a:xfrm>
          <a:prstGeom prst="rect">
            <a:avLst/>
          </a:prstGeom>
          <a:solidFill>
            <a:srgbClr val="003366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111" name="Text 109"/>
          <p:cNvSpPr/>
          <p:nvPr/>
        </p:nvSpPr>
        <p:spPr>
          <a:xfrm>
            <a:off x="457200" y="4672584"/>
            <a:ext cx="8229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 Filled dot = included in this channel  ·  Orange = high-priority channel  ·  Blank = not in scope for this audience</a:t>
            </a:r>
            <a:endParaRPr lang="en-US" sz="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4864"/>
            <a:ext cx="9144000" cy="3657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217920" y="365760"/>
            <a:ext cx="3474720" cy="3474720"/>
          </a:xfrm>
          <a:prstGeom prst="ellipse">
            <a:avLst/>
          </a:prstGeom>
          <a:solidFill>
            <a:srgbClr val="E8EEF4">
              <a:alpha val="80000"/>
            </a:srgbClr>
          </a:solidFill>
          <a:ln w="19050">
            <a:solidFill>
              <a:srgbClr val="C5D4E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1005840"/>
            <a:ext cx="2194560" cy="2194560"/>
          </a:xfrm>
          <a:prstGeom prst="ellipse">
            <a:avLst/>
          </a:prstGeom>
          <a:solidFill>
            <a:srgbClr val="D6E4F0">
              <a:alpha val="70000"/>
            </a:srgbClr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32004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400" kern="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RESOURCES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57200" y="713232"/>
            <a:ext cx="6400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2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Roles &amp;</a:t>
            </a:r>
            <a:endParaRPr lang="en-US" sz="6200" dirty="0"/>
          </a:p>
        </p:txBody>
      </p:sp>
      <p:sp>
        <p:nvSpPr>
          <p:cNvPr id="8" name="Text 6"/>
          <p:cNvSpPr/>
          <p:nvPr/>
        </p:nvSpPr>
        <p:spPr>
          <a:xfrm>
            <a:off x="457200" y="1572768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20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Accountability</a:t>
            </a:r>
            <a:endParaRPr lang="en-US" sz="5200" dirty="0"/>
          </a:p>
        </p:txBody>
      </p:sp>
      <p:sp>
        <p:nvSpPr>
          <p:cNvPr id="9" name="Shape 7"/>
          <p:cNvSpPr/>
          <p:nvPr/>
        </p:nvSpPr>
        <p:spPr>
          <a:xfrm>
            <a:off x="457200" y="2523744"/>
            <a:ext cx="4572000" cy="3657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67004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Light Version  ·  All templates optimised for printing and sharing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57200" y="3072384"/>
            <a:ext cx="54864" cy="219456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21792" y="3063240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RACI Matrix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57200" y="3401568"/>
            <a:ext cx="54864" cy="219456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21792" y="3392424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Roles Mapping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57200" y="3730752"/>
            <a:ext cx="54864" cy="219456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21792" y="3721608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Stakeholder &amp; Communication Matrix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57200" y="4956048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soufianeboudarraja.com  |  Light Version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RACI MATRIX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RACI Matrix — Blank Grid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Fill in each cell: R = Responsible  ·  A = Accountable  ·  C = Consulted  ·  I = Informed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RACI Matrix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65760" y="1389888"/>
            <a:ext cx="256032" cy="256032"/>
          </a:xfrm>
          <a:prstGeom prst="rect">
            <a:avLst/>
          </a:prstGeom>
          <a:solidFill>
            <a:srgbClr val="FF66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5760" y="1389888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76656" y="1389888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Responsible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2468880" y="1389888"/>
            <a:ext cx="256032" cy="256032"/>
          </a:xfrm>
          <a:prstGeom prst="rect">
            <a:avLst/>
          </a:prstGeom>
          <a:solidFill>
            <a:srgbClr val="336699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468880" y="1389888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2779776" y="1389888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Accountable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4572000" y="1389888"/>
            <a:ext cx="256032" cy="256032"/>
          </a:xfrm>
          <a:prstGeom prst="rect">
            <a:avLst/>
          </a:prstGeom>
          <a:solidFill>
            <a:srgbClr val="6699CC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572000" y="1389888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4882896" y="1389888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Consulted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6675120" y="1389888"/>
            <a:ext cx="256032" cy="256032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675120" y="1389888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6986016" y="1389888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Informed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2331720" y="1719072"/>
            <a:ext cx="1127760" cy="384048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2331720" y="1719072"/>
            <a:ext cx="1127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</a:t>
            </a:r>
            <a:endParaRPr lang="en-US" sz="850" dirty="0"/>
          </a:p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3459480" y="1719072"/>
            <a:ext cx="1127760" cy="384048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459480" y="1719072"/>
            <a:ext cx="1127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PMO</a:t>
            </a:r>
            <a:endParaRPr lang="en-US" sz="850" dirty="0"/>
          </a:p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</a:t>
            </a:r>
            <a:endParaRPr lang="en-US" sz="850" dirty="0"/>
          </a:p>
        </p:txBody>
      </p:sp>
      <p:sp>
        <p:nvSpPr>
          <p:cNvPr id="26" name="Shape 24"/>
          <p:cNvSpPr/>
          <p:nvPr/>
        </p:nvSpPr>
        <p:spPr>
          <a:xfrm>
            <a:off x="4587240" y="1719072"/>
            <a:ext cx="1127760" cy="384048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587240" y="1719072"/>
            <a:ext cx="1127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</a:t>
            </a: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5715000" y="1719072"/>
            <a:ext cx="1127760" cy="384048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715000" y="1719072"/>
            <a:ext cx="1127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6842760" y="1719072"/>
            <a:ext cx="1127760" cy="384048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842760" y="1719072"/>
            <a:ext cx="1127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</a:t>
            </a:r>
            <a:endParaRPr lang="en-US" sz="850" dirty="0"/>
          </a:p>
        </p:txBody>
      </p:sp>
      <p:sp>
        <p:nvSpPr>
          <p:cNvPr id="32" name="Shape 30"/>
          <p:cNvSpPr/>
          <p:nvPr/>
        </p:nvSpPr>
        <p:spPr>
          <a:xfrm>
            <a:off x="7970520" y="1719072"/>
            <a:ext cx="1127760" cy="384048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7970520" y="1719072"/>
            <a:ext cx="1127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Change</a:t>
            </a:r>
            <a:endParaRPr lang="en-US" sz="850" dirty="0"/>
          </a:p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Mgmt</a:t>
            </a:r>
            <a:endParaRPr lang="en-US" sz="850" dirty="0"/>
          </a:p>
        </p:txBody>
      </p:sp>
      <p:sp>
        <p:nvSpPr>
          <p:cNvPr id="34" name="Shape 32"/>
          <p:cNvSpPr/>
          <p:nvPr/>
        </p:nvSpPr>
        <p:spPr>
          <a:xfrm>
            <a:off x="320040" y="1719072"/>
            <a:ext cx="2011680" cy="384048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320040" y="1719072"/>
            <a:ext cx="20116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 / Activity</a:t>
            </a:r>
            <a:endParaRPr lang="en-US" sz="900" dirty="0"/>
          </a:p>
        </p:txBody>
      </p:sp>
      <p:sp>
        <p:nvSpPr>
          <p:cNvPr id="36" name="Shape 34"/>
          <p:cNvSpPr/>
          <p:nvPr/>
        </p:nvSpPr>
        <p:spPr>
          <a:xfrm>
            <a:off x="320040" y="2103120"/>
            <a:ext cx="2011680" cy="318211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411480" y="2103120"/>
            <a:ext cx="182880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 1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2331720" y="2103120"/>
            <a:ext cx="1127760" cy="318211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3459480" y="2103120"/>
            <a:ext cx="1127760" cy="318211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4587240" y="2103120"/>
            <a:ext cx="1127760" cy="318211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5715000" y="2103120"/>
            <a:ext cx="1127760" cy="318211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6842760" y="2103120"/>
            <a:ext cx="1127760" cy="318211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7970520" y="2103120"/>
            <a:ext cx="1127760" cy="318211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320040" y="2448763"/>
            <a:ext cx="2011680" cy="318211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411480" y="2448763"/>
            <a:ext cx="182880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 2</a:t>
            </a:r>
            <a:endParaRPr lang="en-US" sz="900" dirty="0"/>
          </a:p>
        </p:txBody>
      </p:sp>
      <p:sp>
        <p:nvSpPr>
          <p:cNvPr id="46" name="Shape 44"/>
          <p:cNvSpPr/>
          <p:nvPr/>
        </p:nvSpPr>
        <p:spPr>
          <a:xfrm>
            <a:off x="2331720" y="2448763"/>
            <a:ext cx="1127760" cy="318211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3459480" y="2448763"/>
            <a:ext cx="1127760" cy="318211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4587240" y="2448763"/>
            <a:ext cx="1127760" cy="318211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5715000" y="2448763"/>
            <a:ext cx="1127760" cy="318211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6842760" y="2448763"/>
            <a:ext cx="1127760" cy="318211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7970520" y="2448763"/>
            <a:ext cx="1127760" cy="318211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320040" y="2794406"/>
            <a:ext cx="2011680" cy="318211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411480" y="2794406"/>
            <a:ext cx="182880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 3</a:t>
            </a:r>
            <a:endParaRPr lang="en-US" sz="900" dirty="0"/>
          </a:p>
        </p:txBody>
      </p:sp>
      <p:sp>
        <p:nvSpPr>
          <p:cNvPr id="54" name="Shape 52"/>
          <p:cNvSpPr/>
          <p:nvPr/>
        </p:nvSpPr>
        <p:spPr>
          <a:xfrm>
            <a:off x="2331720" y="2794406"/>
            <a:ext cx="1127760" cy="318211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3459480" y="2794406"/>
            <a:ext cx="1127760" cy="318211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4587240" y="2794406"/>
            <a:ext cx="1127760" cy="318211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5715000" y="2794406"/>
            <a:ext cx="1127760" cy="318211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6842760" y="2794406"/>
            <a:ext cx="1127760" cy="318211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7970520" y="2794406"/>
            <a:ext cx="1127760" cy="318211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320040" y="3140050"/>
            <a:ext cx="2011680" cy="318211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411480" y="3140050"/>
            <a:ext cx="182880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 4</a:t>
            </a:r>
            <a:endParaRPr lang="en-US" sz="900" dirty="0"/>
          </a:p>
        </p:txBody>
      </p:sp>
      <p:sp>
        <p:nvSpPr>
          <p:cNvPr id="62" name="Shape 60"/>
          <p:cNvSpPr/>
          <p:nvPr/>
        </p:nvSpPr>
        <p:spPr>
          <a:xfrm>
            <a:off x="2331720" y="3140050"/>
            <a:ext cx="1127760" cy="318211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3459480" y="3140050"/>
            <a:ext cx="1127760" cy="318211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4587240" y="3140050"/>
            <a:ext cx="1127760" cy="318211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5715000" y="3140050"/>
            <a:ext cx="1127760" cy="318211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6842760" y="3140050"/>
            <a:ext cx="1127760" cy="318211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7970520" y="3140050"/>
            <a:ext cx="1127760" cy="318211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320040" y="3485693"/>
            <a:ext cx="2011680" cy="318211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9" name="Text 67"/>
          <p:cNvSpPr/>
          <p:nvPr/>
        </p:nvSpPr>
        <p:spPr>
          <a:xfrm>
            <a:off x="411480" y="3485693"/>
            <a:ext cx="182880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 5</a:t>
            </a:r>
            <a:endParaRPr lang="en-US" sz="900" dirty="0"/>
          </a:p>
        </p:txBody>
      </p:sp>
      <p:sp>
        <p:nvSpPr>
          <p:cNvPr id="70" name="Shape 68"/>
          <p:cNvSpPr/>
          <p:nvPr/>
        </p:nvSpPr>
        <p:spPr>
          <a:xfrm>
            <a:off x="2331720" y="3485693"/>
            <a:ext cx="1127760" cy="318211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3459480" y="3485693"/>
            <a:ext cx="1127760" cy="318211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4587240" y="3485693"/>
            <a:ext cx="1127760" cy="318211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5715000" y="3485693"/>
            <a:ext cx="1127760" cy="318211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6842760" y="3485693"/>
            <a:ext cx="1127760" cy="318211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7970520" y="3485693"/>
            <a:ext cx="1127760" cy="318211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320040" y="3831336"/>
            <a:ext cx="2011680" cy="318211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7" name="Text 75"/>
          <p:cNvSpPr/>
          <p:nvPr/>
        </p:nvSpPr>
        <p:spPr>
          <a:xfrm>
            <a:off x="411480" y="3831336"/>
            <a:ext cx="182880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 6</a:t>
            </a:r>
            <a:endParaRPr lang="en-US" sz="900" dirty="0"/>
          </a:p>
        </p:txBody>
      </p:sp>
      <p:sp>
        <p:nvSpPr>
          <p:cNvPr id="78" name="Shape 76"/>
          <p:cNvSpPr/>
          <p:nvPr/>
        </p:nvSpPr>
        <p:spPr>
          <a:xfrm>
            <a:off x="2331720" y="3831336"/>
            <a:ext cx="1127760" cy="318211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3459480" y="3831336"/>
            <a:ext cx="1127760" cy="318211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4587240" y="3831336"/>
            <a:ext cx="1127760" cy="318211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5715000" y="3831336"/>
            <a:ext cx="1127760" cy="318211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6842760" y="3831336"/>
            <a:ext cx="1127760" cy="318211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7970520" y="3831336"/>
            <a:ext cx="1127760" cy="318211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320040" y="4176979"/>
            <a:ext cx="2011680" cy="318211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5" name="Text 83"/>
          <p:cNvSpPr/>
          <p:nvPr/>
        </p:nvSpPr>
        <p:spPr>
          <a:xfrm>
            <a:off x="411480" y="4176979"/>
            <a:ext cx="182880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 7</a:t>
            </a:r>
            <a:endParaRPr lang="en-US" sz="900" dirty="0"/>
          </a:p>
        </p:txBody>
      </p:sp>
      <p:sp>
        <p:nvSpPr>
          <p:cNvPr id="86" name="Shape 84"/>
          <p:cNvSpPr/>
          <p:nvPr/>
        </p:nvSpPr>
        <p:spPr>
          <a:xfrm>
            <a:off x="2331720" y="4176979"/>
            <a:ext cx="1127760" cy="318211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3459480" y="4176979"/>
            <a:ext cx="1127760" cy="318211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4587240" y="4176979"/>
            <a:ext cx="1127760" cy="318211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5715000" y="4176979"/>
            <a:ext cx="1127760" cy="318211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6842760" y="4176979"/>
            <a:ext cx="1127760" cy="318211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7970520" y="4176979"/>
            <a:ext cx="1127760" cy="318211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320040" y="4522622"/>
            <a:ext cx="2011680" cy="318211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3" name="Text 91"/>
          <p:cNvSpPr/>
          <p:nvPr/>
        </p:nvSpPr>
        <p:spPr>
          <a:xfrm>
            <a:off x="411480" y="4522622"/>
            <a:ext cx="182880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 8</a:t>
            </a:r>
            <a:endParaRPr lang="en-US" sz="900" dirty="0"/>
          </a:p>
        </p:txBody>
      </p:sp>
      <p:sp>
        <p:nvSpPr>
          <p:cNvPr id="94" name="Shape 92"/>
          <p:cNvSpPr/>
          <p:nvPr/>
        </p:nvSpPr>
        <p:spPr>
          <a:xfrm>
            <a:off x="2331720" y="4522622"/>
            <a:ext cx="1127760" cy="318211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3459480" y="4522622"/>
            <a:ext cx="1127760" cy="318211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4587240" y="4522622"/>
            <a:ext cx="1127760" cy="318211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5715000" y="4522622"/>
            <a:ext cx="1127760" cy="318211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6842760" y="4522622"/>
            <a:ext cx="1127760" cy="318211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7970520" y="4522622"/>
            <a:ext cx="1127760" cy="318211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RACI MATRIX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B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RACI Matrix — Order to Cash Example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Worked example: who does what across a standard O2C process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RACI Matrix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65760" y="1389888"/>
            <a:ext cx="219456" cy="219456"/>
          </a:xfrm>
          <a:prstGeom prst="rect">
            <a:avLst/>
          </a:prstGeom>
          <a:solidFill>
            <a:srgbClr val="FF66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5760" y="1389888"/>
            <a:ext cx="219456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1828800" y="1389888"/>
            <a:ext cx="219456" cy="219456"/>
          </a:xfrm>
          <a:prstGeom prst="rect">
            <a:avLst/>
          </a:prstGeom>
          <a:solidFill>
            <a:srgbClr val="336699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828800" y="1389888"/>
            <a:ext cx="219456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800" dirty="0"/>
          </a:p>
        </p:txBody>
      </p:sp>
      <p:sp>
        <p:nvSpPr>
          <p:cNvPr id="14" name="Shape 12"/>
          <p:cNvSpPr/>
          <p:nvPr/>
        </p:nvSpPr>
        <p:spPr>
          <a:xfrm>
            <a:off x="3291840" y="1389888"/>
            <a:ext cx="219456" cy="219456"/>
          </a:xfrm>
          <a:prstGeom prst="rect">
            <a:avLst/>
          </a:prstGeom>
          <a:solidFill>
            <a:srgbClr val="6699CC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291840" y="1389888"/>
            <a:ext cx="219456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800" dirty="0"/>
          </a:p>
        </p:txBody>
      </p:sp>
      <p:sp>
        <p:nvSpPr>
          <p:cNvPr id="16" name="Shape 14"/>
          <p:cNvSpPr/>
          <p:nvPr/>
        </p:nvSpPr>
        <p:spPr>
          <a:xfrm>
            <a:off x="4754880" y="1389888"/>
            <a:ext cx="219456" cy="219456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754880" y="1389888"/>
            <a:ext cx="219456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6400800" y="1389888"/>
            <a:ext cx="2560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= Responsible  ·  A = Accountable  ·  C = Consulted  ·  I = Informed</a:t>
            </a:r>
            <a:endParaRPr lang="en-US" sz="750" dirty="0"/>
          </a:p>
        </p:txBody>
      </p:sp>
      <p:sp>
        <p:nvSpPr>
          <p:cNvPr id="19" name="Shape 17"/>
          <p:cNvSpPr/>
          <p:nvPr/>
        </p:nvSpPr>
        <p:spPr>
          <a:xfrm>
            <a:off x="320040" y="1719072"/>
            <a:ext cx="2194560" cy="384048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20040" y="1719072"/>
            <a:ext cx="21945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O2C Activity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2514600" y="1719072"/>
            <a:ext cx="1097280" cy="384048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2514600" y="1719072"/>
            <a:ext cx="10972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3611880" y="1719072"/>
            <a:ext cx="1097280" cy="384048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611880" y="1719072"/>
            <a:ext cx="10972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4709160" y="1719072"/>
            <a:ext cx="1097280" cy="384048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709160" y="1719072"/>
            <a:ext cx="10972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5806440" y="1719072"/>
            <a:ext cx="1097280" cy="384048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806440" y="1719072"/>
            <a:ext cx="10972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6903720" y="1719072"/>
            <a:ext cx="1097280" cy="384048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903720" y="1719072"/>
            <a:ext cx="10972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PM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8001000" y="1719072"/>
            <a:ext cx="1097280" cy="384048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8001000" y="1719072"/>
            <a:ext cx="10972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320040" y="2103120"/>
            <a:ext cx="2194560" cy="318211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11480" y="2103120"/>
            <a:ext cx="20116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Order Entry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2514600" y="2103120"/>
            <a:ext cx="1097280" cy="318211"/>
          </a:xfrm>
          <a:prstGeom prst="rect">
            <a:avLst/>
          </a:prstGeom>
          <a:solidFill>
            <a:srgbClr val="FF66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2514600" y="2103120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3611880" y="2103120"/>
            <a:ext cx="1097280" cy="318211"/>
          </a:xfrm>
          <a:prstGeom prst="rect">
            <a:avLst/>
          </a:prstGeom>
          <a:solidFill>
            <a:srgbClr val="336699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3611880" y="2103120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4709160" y="2103120"/>
            <a:ext cx="1097280" cy="318211"/>
          </a:xfrm>
          <a:prstGeom prst="rect">
            <a:avLst/>
          </a:prstGeom>
          <a:solidFill>
            <a:srgbClr val="6699CC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4709160" y="2103120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41" name="Shape 39"/>
          <p:cNvSpPr/>
          <p:nvPr/>
        </p:nvSpPr>
        <p:spPr>
          <a:xfrm>
            <a:off x="5806440" y="2103120"/>
            <a:ext cx="1097280" cy="318211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5806440" y="2103120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43" name="Shape 41"/>
          <p:cNvSpPr/>
          <p:nvPr/>
        </p:nvSpPr>
        <p:spPr>
          <a:xfrm>
            <a:off x="6903720" y="2103120"/>
            <a:ext cx="1097280" cy="318211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6903720" y="2103120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45" name="Shape 43"/>
          <p:cNvSpPr/>
          <p:nvPr/>
        </p:nvSpPr>
        <p:spPr>
          <a:xfrm>
            <a:off x="8001000" y="2103120"/>
            <a:ext cx="1097280" cy="318211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320040" y="2448763"/>
            <a:ext cx="2194560" cy="318211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411480" y="2448763"/>
            <a:ext cx="20116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Credit Check</a:t>
            </a:r>
            <a:endParaRPr lang="en-US" sz="900" dirty="0"/>
          </a:p>
        </p:txBody>
      </p:sp>
      <p:sp>
        <p:nvSpPr>
          <p:cNvPr id="48" name="Shape 46"/>
          <p:cNvSpPr/>
          <p:nvPr/>
        </p:nvSpPr>
        <p:spPr>
          <a:xfrm>
            <a:off x="2514600" y="2448763"/>
            <a:ext cx="1097280" cy="318211"/>
          </a:xfrm>
          <a:prstGeom prst="rect">
            <a:avLst/>
          </a:prstGeom>
          <a:solidFill>
            <a:srgbClr val="6699CC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2514600" y="2448763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50" name="Shape 48"/>
          <p:cNvSpPr/>
          <p:nvPr/>
        </p:nvSpPr>
        <p:spPr>
          <a:xfrm>
            <a:off x="3611880" y="2448763"/>
            <a:ext cx="1097280" cy="318211"/>
          </a:xfrm>
          <a:prstGeom prst="rect">
            <a:avLst/>
          </a:prstGeom>
          <a:solidFill>
            <a:srgbClr val="FF66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3611880" y="2448763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</a:t>
            </a:r>
            <a:endParaRPr lang="en-US" sz="1000" dirty="0"/>
          </a:p>
        </p:txBody>
      </p:sp>
      <p:sp>
        <p:nvSpPr>
          <p:cNvPr id="52" name="Shape 50"/>
          <p:cNvSpPr/>
          <p:nvPr/>
        </p:nvSpPr>
        <p:spPr>
          <a:xfrm>
            <a:off x="4709160" y="2448763"/>
            <a:ext cx="1097280" cy="318211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4709160" y="2448763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54" name="Shape 52"/>
          <p:cNvSpPr/>
          <p:nvPr/>
        </p:nvSpPr>
        <p:spPr>
          <a:xfrm>
            <a:off x="5806440" y="2448763"/>
            <a:ext cx="1097280" cy="318211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5806440" y="2448763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56" name="Shape 54"/>
          <p:cNvSpPr/>
          <p:nvPr/>
        </p:nvSpPr>
        <p:spPr>
          <a:xfrm>
            <a:off x="6903720" y="2448763"/>
            <a:ext cx="1097280" cy="318211"/>
          </a:xfrm>
          <a:prstGeom prst="rect">
            <a:avLst/>
          </a:prstGeom>
          <a:solidFill>
            <a:srgbClr val="336699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6903720" y="2448763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000" dirty="0"/>
          </a:p>
        </p:txBody>
      </p:sp>
      <p:sp>
        <p:nvSpPr>
          <p:cNvPr id="58" name="Shape 56"/>
          <p:cNvSpPr/>
          <p:nvPr/>
        </p:nvSpPr>
        <p:spPr>
          <a:xfrm>
            <a:off x="8001000" y="2448763"/>
            <a:ext cx="1097280" cy="318211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320040" y="2794406"/>
            <a:ext cx="2194560" cy="318211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411480" y="2794406"/>
            <a:ext cx="20116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Fulfilment / Shipping</a:t>
            </a:r>
            <a:endParaRPr lang="en-US" sz="900" dirty="0"/>
          </a:p>
        </p:txBody>
      </p:sp>
      <p:sp>
        <p:nvSpPr>
          <p:cNvPr id="61" name="Shape 59"/>
          <p:cNvSpPr/>
          <p:nvPr/>
        </p:nvSpPr>
        <p:spPr>
          <a:xfrm>
            <a:off x="2514600" y="2794406"/>
            <a:ext cx="1097280" cy="318211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2514600" y="2794406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63" name="Shape 61"/>
          <p:cNvSpPr/>
          <p:nvPr/>
        </p:nvSpPr>
        <p:spPr>
          <a:xfrm>
            <a:off x="3611880" y="2794406"/>
            <a:ext cx="1097280" cy="318211"/>
          </a:xfrm>
          <a:prstGeom prst="rect">
            <a:avLst/>
          </a:prstGeom>
          <a:solidFill>
            <a:srgbClr val="6699CC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3611880" y="2794406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65" name="Shape 63"/>
          <p:cNvSpPr/>
          <p:nvPr/>
        </p:nvSpPr>
        <p:spPr>
          <a:xfrm>
            <a:off x="4709160" y="2794406"/>
            <a:ext cx="1097280" cy="318211"/>
          </a:xfrm>
          <a:prstGeom prst="rect">
            <a:avLst/>
          </a:prstGeom>
          <a:solidFill>
            <a:srgbClr val="FF66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4709160" y="2794406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</a:t>
            </a:r>
            <a:endParaRPr lang="en-US" sz="1000" dirty="0"/>
          </a:p>
        </p:txBody>
      </p:sp>
      <p:sp>
        <p:nvSpPr>
          <p:cNvPr id="67" name="Shape 65"/>
          <p:cNvSpPr/>
          <p:nvPr/>
        </p:nvSpPr>
        <p:spPr>
          <a:xfrm>
            <a:off x="5806440" y="2794406"/>
            <a:ext cx="1097280" cy="318211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5806440" y="2794406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69" name="Shape 67"/>
          <p:cNvSpPr/>
          <p:nvPr/>
        </p:nvSpPr>
        <p:spPr>
          <a:xfrm>
            <a:off x="6903720" y="2794406"/>
            <a:ext cx="1097280" cy="318211"/>
          </a:xfrm>
          <a:prstGeom prst="rect">
            <a:avLst/>
          </a:prstGeom>
          <a:solidFill>
            <a:srgbClr val="336699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6903720" y="2794406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000" dirty="0"/>
          </a:p>
        </p:txBody>
      </p:sp>
      <p:sp>
        <p:nvSpPr>
          <p:cNvPr id="71" name="Shape 69"/>
          <p:cNvSpPr/>
          <p:nvPr/>
        </p:nvSpPr>
        <p:spPr>
          <a:xfrm>
            <a:off x="8001000" y="2794406"/>
            <a:ext cx="1097280" cy="318211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320040" y="3140050"/>
            <a:ext cx="2194560" cy="318211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3" name="Text 71"/>
          <p:cNvSpPr/>
          <p:nvPr/>
        </p:nvSpPr>
        <p:spPr>
          <a:xfrm>
            <a:off x="411480" y="3140050"/>
            <a:ext cx="20116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Invoice Generation</a:t>
            </a:r>
            <a:endParaRPr lang="en-US" sz="900" dirty="0"/>
          </a:p>
        </p:txBody>
      </p:sp>
      <p:sp>
        <p:nvSpPr>
          <p:cNvPr id="74" name="Shape 72"/>
          <p:cNvSpPr/>
          <p:nvPr/>
        </p:nvSpPr>
        <p:spPr>
          <a:xfrm>
            <a:off x="2514600" y="3140050"/>
            <a:ext cx="1097280" cy="318211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5" name="Text 73"/>
          <p:cNvSpPr/>
          <p:nvPr/>
        </p:nvSpPr>
        <p:spPr>
          <a:xfrm>
            <a:off x="2514600" y="3140050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76" name="Shape 74"/>
          <p:cNvSpPr/>
          <p:nvPr/>
        </p:nvSpPr>
        <p:spPr>
          <a:xfrm>
            <a:off x="3611880" y="3140050"/>
            <a:ext cx="1097280" cy="318211"/>
          </a:xfrm>
          <a:prstGeom prst="rect">
            <a:avLst/>
          </a:prstGeom>
          <a:solidFill>
            <a:srgbClr val="FF66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7" name="Text 75"/>
          <p:cNvSpPr/>
          <p:nvPr/>
        </p:nvSpPr>
        <p:spPr>
          <a:xfrm>
            <a:off x="3611880" y="3140050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</a:t>
            </a:r>
            <a:endParaRPr lang="en-US" sz="1000" dirty="0"/>
          </a:p>
        </p:txBody>
      </p:sp>
      <p:sp>
        <p:nvSpPr>
          <p:cNvPr id="78" name="Shape 76"/>
          <p:cNvSpPr/>
          <p:nvPr/>
        </p:nvSpPr>
        <p:spPr>
          <a:xfrm>
            <a:off x="4709160" y="3140050"/>
            <a:ext cx="1097280" cy="318211"/>
          </a:xfrm>
          <a:prstGeom prst="rect">
            <a:avLst/>
          </a:prstGeom>
          <a:solidFill>
            <a:srgbClr val="6699CC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9" name="Text 77"/>
          <p:cNvSpPr/>
          <p:nvPr/>
        </p:nvSpPr>
        <p:spPr>
          <a:xfrm>
            <a:off x="4709160" y="3140050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80" name="Shape 78"/>
          <p:cNvSpPr/>
          <p:nvPr/>
        </p:nvSpPr>
        <p:spPr>
          <a:xfrm>
            <a:off x="5806440" y="3140050"/>
            <a:ext cx="1097280" cy="318211"/>
          </a:xfrm>
          <a:prstGeom prst="rect">
            <a:avLst/>
          </a:prstGeom>
          <a:solidFill>
            <a:srgbClr val="FF66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5806440" y="3140050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</a:t>
            </a:r>
            <a:endParaRPr lang="en-US" sz="1000" dirty="0"/>
          </a:p>
        </p:txBody>
      </p:sp>
      <p:sp>
        <p:nvSpPr>
          <p:cNvPr id="82" name="Shape 80"/>
          <p:cNvSpPr/>
          <p:nvPr/>
        </p:nvSpPr>
        <p:spPr>
          <a:xfrm>
            <a:off x="6903720" y="3140050"/>
            <a:ext cx="1097280" cy="318211"/>
          </a:xfrm>
          <a:prstGeom prst="rect">
            <a:avLst/>
          </a:prstGeom>
          <a:solidFill>
            <a:srgbClr val="336699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3" name="Text 81"/>
          <p:cNvSpPr/>
          <p:nvPr/>
        </p:nvSpPr>
        <p:spPr>
          <a:xfrm>
            <a:off x="6903720" y="3140050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000" dirty="0"/>
          </a:p>
        </p:txBody>
      </p:sp>
      <p:sp>
        <p:nvSpPr>
          <p:cNvPr id="84" name="Shape 82"/>
          <p:cNvSpPr/>
          <p:nvPr/>
        </p:nvSpPr>
        <p:spPr>
          <a:xfrm>
            <a:off x="8001000" y="3140050"/>
            <a:ext cx="1097280" cy="318211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320040" y="3485693"/>
            <a:ext cx="2194560" cy="318211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411480" y="3485693"/>
            <a:ext cx="20116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Cash Application</a:t>
            </a:r>
            <a:endParaRPr lang="en-US" sz="900" dirty="0"/>
          </a:p>
        </p:txBody>
      </p:sp>
      <p:sp>
        <p:nvSpPr>
          <p:cNvPr id="87" name="Shape 85"/>
          <p:cNvSpPr/>
          <p:nvPr/>
        </p:nvSpPr>
        <p:spPr>
          <a:xfrm>
            <a:off x="2514600" y="3485693"/>
            <a:ext cx="1097280" cy="318211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3611880" y="3485693"/>
            <a:ext cx="1097280" cy="318211"/>
          </a:xfrm>
          <a:prstGeom prst="rect">
            <a:avLst/>
          </a:prstGeom>
          <a:solidFill>
            <a:srgbClr val="FF66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9" name="Text 87"/>
          <p:cNvSpPr/>
          <p:nvPr/>
        </p:nvSpPr>
        <p:spPr>
          <a:xfrm>
            <a:off x="3611880" y="3485693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</a:t>
            </a:r>
            <a:endParaRPr lang="en-US" sz="1000" dirty="0"/>
          </a:p>
        </p:txBody>
      </p:sp>
      <p:sp>
        <p:nvSpPr>
          <p:cNvPr id="90" name="Shape 88"/>
          <p:cNvSpPr/>
          <p:nvPr/>
        </p:nvSpPr>
        <p:spPr>
          <a:xfrm>
            <a:off x="4709160" y="3485693"/>
            <a:ext cx="1097280" cy="318211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1" name="Text 89"/>
          <p:cNvSpPr/>
          <p:nvPr/>
        </p:nvSpPr>
        <p:spPr>
          <a:xfrm>
            <a:off x="4709160" y="3485693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92" name="Shape 90"/>
          <p:cNvSpPr/>
          <p:nvPr/>
        </p:nvSpPr>
        <p:spPr>
          <a:xfrm>
            <a:off x="5806440" y="3485693"/>
            <a:ext cx="1097280" cy="318211"/>
          </a:xfrm>
          <a:prstGeom prst="rect">
            <a:avLst/>
          </a:prstGeom>
          <a:solidFill>
            <a:srgbClr val="6699CC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3" name="Text 91"/>
          <p:cNvSpPr/>
          <p:nvPr/>
        </p:nvSpPr>
        <p:spPr>
          <a:xfrm>
            <a:off x="5806440" y="3485693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94" name="Shape 92"/>
          <p:cNvSpPr/>
          <p:nvPr/>
        </p:nvSpPr>
        <p:spPr>
          <a:xfrm>
            <a:off x="6903720" y="3485693"/>
            <a:ext cx="1097280" cy="318211"/>
          </a:xfrm>
          <a:prstGeom prst="rect">
            <a:avLst/>
          </a:prstGeom>
          <a:solidFill>
            <a:srgbClr val="336699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5" name="Text 93"/>
          <p:cNvSpPr/>
          <p:nvPr/>
        </p:nvSpPr>
        <p:spPr>
          <a:xfrm>
            <a:off x="6903720" y="3485693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000" dirty="0"/>
          </a:p>
        </p:txBody>
      </p:sp>
      <p:sp>
        <p:nvSpPr>
          <p:cNvPr id="96" name="Shape 94"/>
          <p:cNvSpPr/>
          <p:nvPr/>
        </p:nvSpPr>
        <p:spPr>
          <a:xfrm>
            <a:off x="8001000" y="3485693"/>
            <a:ext cx="1097280" cy="318211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320040" y="3831336"/>
            <a:ext cx="2194560" cy="318211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8" name="Text 96"/>
          <p:cNvSpPr/>
          <p:nvPr/>
        </p:nvSpPr>
        <p:spPr>
          <a:xfrm>
            <a:off x="411480" y="3831336"/>
            <a:ext cx="20116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Dispute Management</a:t>
            </a:r>
            <a:endParaRPr lang="en-US" sz="900" dirty="0"/>
          </a:p>
        </p:txBody>
      </p:sp>
      <p:sp>
        <p:nvSpPr>
          <p:cNvPr id="99" name="Shape 97"/>
          <p:cNvSpPr/>
          <p:nvPr/>
        </p:nvSpPr>
        <p:spPr>
          <a:xfrm>
            <a:off x="2514600" y="3831336"/>
            <a:ext cx="1097280" cy="318211"/>
          </a:xfrm>
          <a:prstGeom prst="rect">
            <a:avLst/>
          </a:prstGeom>
          <a:solidFill>
            <a:srgbClr val="FF66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0" name="Text 98"/>
          <p:cNvSpPr/>
          <p:nvPr/>
        </p:nvSpPr>
        <p:spPr>
          <a:xfrm>
            <a:off x="2514600" y="3831336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</a:t>
            </a:r>
            <a:endParaRPr lang="en-US" sz="1000" dirty="0"/>
          </a:p>
        </p:txBody>
      </p:sp>
      <p:sp>
        <p:nvSpPr>
          <p:cNvPr id="101" name="Shape 99"/>
          <p:cNvSpPr/>
          <p:nvPr/>
        </p:nvSpPr>
        <p:spPr>
          <a:xfrm>
            <a:off x="3611880" y="3831336"/>
            <a:ext cx="1097280" cy="318211"/>
          </a:xfrm>
          <a:prstGeom prst="rect">
            <a:avLst/>
          </a:prstGeom>
          <a:solidFill>
            <a:srgbClr val="336699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2" name="Text 100"/>
          <p:cNvSpPr/>
          <p:nvPr/>
        </p:nvSpPr>
        <p:spPr>
          <a:xfrm>
            <a:off x="3611880" y="3831336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000" dirty="0"/>
          </a:p>
        </p:txBody>
      </p:sp>
      <p:sp>
        <p:nvSpPr>
          <p:cNvPr id="103" name="Shape 101"/>
          <p:cNvSpPr/>
          <p:nvPr/>
        </p:nvSpPr>
        <p:spPr>
          <a:xfrm>
            <a:off x="4709160" y="3831336"/>
            <a:ext cx="1097280" cy="318211"/>
          </a:xfrm>
          <a:prstGeom prst="rect">
            <a:avLst/>
          </a:prstGeom>
          <a:solidFill>
            <a:srgbClr val="6699CC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4" name="Text 102"/>
          <p:cNvSpPr/>
          <p:nvPr/>
        </p:nvSpPr>
        <p:spPr>
          <a:xfrm>
            <a:off x="4709160" y="3831336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105" name="Shape 103"/>
          <p:cNvSpPr/>
          <p:nvPr/>
        </p:nvSpPr>
        <p:spPr>
          <a:xfrm>
            <a:off x="5806440" y="3831336"/>
            <a:ext cx="1097280" cy="318211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5806440" y="3831336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107" name="Shape 105"/>
          <p:cNvSpPr/>
          <p:nvPr/>
        </p:nvSpPr>
        <p:spPr>
          <a:xfrm>
            <a:off x="6903720" y="3831336"/>
            <a:ext cx="1097280" cy="318211"/>
          </a:xfrm>
          <a:prstGeom prst="rect">
            <a:avLst/>
          </a:prstGeom>
          <a:solidFill>
            <a:srgbClr val="FF66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8" name="Text 106"/>
          <p:cNvSpPr/>
          <p:nvPr/>
        </p:nvSpPr>
        <p:spPr>
          <a:xfrm>
            <a:off x="6903720" y="3831336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</a:t>
            </a:r>
            <a:endParaRPr lang="en-US" sz="1000" dirty="0"/>
          </a:p>
        </p:txBody>
      </p:sp>
      <p:sp>
        <p:nvSpPr>
          <p:cNvPr id="109" name="Shape 107"/>
          <p:cNvSpPr/>
          <p:nvPr/>
        </p:nvSpPr>
        <p:spPr>
          <a:xfrm>
            <a:off x="8001000" y="3831336"/>
            <a:ext cx="1097280" cy="318211"/>
          </a:xfrm>
          <a:prstGeom prst="rect">
            <a:avLst/>
          </a:prstGeom>
          <a:solidFill>
            <a:srgbClr val="6699CC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0" name="Text 108"/>
          <p:cNvSpPr/>
          <p:nvPr/>
        </p:nvSpPr>
        <p:spPr>
          <a:xfrm>
            <a:off x="8001000" y="3831336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111" name="Shape 109"/>
          <p:cNvSpPr/>
          <p:nvPr/>
        </p:nvSpPr>
        <p:spPr>
          <a:xfrm>
            <a:off x="320040" y="4176979"/>
            <a:ext cx="2194560" cy="318211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2" name="Text 110"/>
          <p:cNvSpPr/>
          <p:nvPr/>
        </p:nvSpPr>
        <p:spPr>
          <a:xfrm>
            <a:off x="411480" y="4176979"/>
            <a:ext cx="20116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Collections</a:t>
            </a:r>
            <a:endParaRPr lang="en-US" sz="900" dirty="0"/>
          </a:p>
        </p:txBody>
      </p:sp>
      <p:sp>
        <p:nvSpPr>
          <p:cNvPr id="113" name="Shape 111"/>
          <p:cNvSpPr/>
          <p:nvPr/>
        </p:nvSpPr>
        <p:spPr>
          <a:xfrm>
            <a:off x="2514600" y="4176979"/>
            <a:ext cx="1097280" cy="318211"/>
          </a:xfrm>
          <a:prstGeom prst="rect">
            <a:avLst/>
          </a:prstGeom>
          <a:solidFill>
            <a:srgbClr val="6699CC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4" name="Text 112"/>
          <p:cNvSpPr/>
          <p:nvPr/>
        </p:nvSpPr>
        <p:spPr>
          <a:xfrm>
            <a:off x="2514600" y="4176979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115" name="Shape 113"/>
          <p:cNvSpPr/>
          <p:nvPr/>
        </p:nvSpPr>
        <p:spPr>
          <a:xfrm>
            <a:off x="3611880" y="4176979"/>
            <a:ext cx="1097280" cy="318211"/>
          </a:xfrm>
          <a:prstGeom prst="rect">
            <a:avLst/>
          </a:prstGeom>
          <a:solidFill>
            <a:srgbClr val="FF66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6" name="Text 114"/>
          <p:cNvSpPr/>
          <p:nvPr/>
        </p:nvSpPr>
        <p:spPr>
          <a:xfrm>
            <a:off x="3611880" y="4176979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</a:t>
            </a:r>
            <a:endParaRPr lang="en-US" sz="1000" dirty="0"/>
          </a:p>
        </p:txBody>
      </p:sp>
      <p:sp>
        <p:nvSpPr>
          <p:cNvPr id="117" name="Shape 115"/>
          <p:cNvSpPr/>
          <p:nvPr/>
        </p:nvSpPr>
        <p:spPr>
          <a:xfrm>
            <a:off x="4709160" y="4176979"/>
            <a:ext cx="1097280" cy="318211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8" name="Shape 116"/>
          <p:cNvSpPr/>
          <p:nvPr/>
        </p:nvSpPr>
        <p:spPr>
          <a:xfrm>
            <a:off x="5806440" y="4176979"/>
            <a:ext cx="1097280" cy="318211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9" name="Text 117"/>
          <p:cNvSpPr/>
          <p:nvPr/>
        </p:nvSpPr>
        <p:spPr>
          <a:xfrm>
            <a:off x="5806440" y="4176979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120" name="Shape 118"/>
          <p:cNvSpPr/>
          <p:nvPr/>
        </p:nvSpPr>
        <p:spPr>
          <a:xfrm>
            <a:off x="6903720" y="4176979"/>
            <a:ext cx="1097280" cy="318211"/>
          </a:xfrm>
          <a:prstGeom prst="rect">
            <a:avLst/>
          </a:prstGeom>
          <a:solidFill>
            <a:srgbClr val="336699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21" name="Text 119"/>
          <p:cNvSpPr/>
          <p:nvPr/>
        </p:nvSpPr>
        <p:spPr>
          <a:xfrm>
            <a:off x="6903720" y="4176979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000" dirty="0"/>
          </a:p>
        </p:txBody>
      </p:sp>
      <p:sp>
        <p:nvSpPr>
          <p:cNvPr id="122" name="Shape 120"/>
          <p:cNvSpPr/>
          <p:nvPr/>
        </p:nvSpPr>
        <p:spPr>
          <a:xfrm>
            <a:off x="8001000" y="4176979"/>
            <a:ext cx="1097280" cy="318211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23" name="Text 121"/>
          <p:cNvSpPr/>
          <p:nvPr/>
        </p:nvSpPr>
        <p:spPr>
          <a:xfrm>
            <a:off x="8001000" y="4176979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124" name="Shape 122"/>
          <p:cNvSpPr/>
          <p:nvPr/>
        </p:nvSpPr>
        <p:spPr>
          <a:xfrm>
            <a:off x="320040" y="4522622"/>
            <a:ext cx="2194560" cy="318211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25" name="Text 123"/>
          <p:cNvSpPr/>
          <p:nvPr/>
        </p:nvSpPr>
        <p:spPr>
          <a:xfrm>
            <a:off x="411480" y="4522622"/>
            <a:ext cx="20116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Reporting &amp; Close</a:t>
            </a:r>
            <a:endParaRPr lang="en-US" sz="900" dirty="0"/>
          </a:p>
        </p:txBody>
      </p:sp>
      <p:sp>
        <p:nvSpPr>
          <p:cNvPr id="126" name="Shape 124"/>
          <p:cNvSpPr/>
          <p:nvPr/>
        </p:nvSpPr>
        <p:spPr>
          <a:xfrm>
            <a:off x="2514600" y="4522622"/>
            <a:ext cx="1097280" cy="318211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27" name="Text 125"/>
          <p:cNvSpPr/>
          <p:nvPr/>
        </p:nvSpPr>
        <p:spPr>
          <a:xfrm>
            <a:off x="2514600" y="4522622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128" name="Shape 126"/>
          <p:cNvSpPr/>
          <p:nvPr/>
        </p:nvSpPr>
        <p:spPr>
          <a:xfrm>
            <a:off x="3611880" y="4522622"/>
            <a:ext cx="1097280" cy="318211"/>
          </a:xfrm>
          <a:prstGeom prst="rect">
            <a:avLst/>
          </a:prstGeom>
          <a:solidFill>
            <a:srgbClr val="FF66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29" name="Text 127"/>
          <p:cNvSpPr/>
          <p:nvPr/>
        </p:nvSpPr>
        <p:spPr>
          <a:xfrm>
            <a:off x="3611880" y="4522622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</a:t>
            </a:r>
            <a:endParaRPr lang="en-US" sz="1000" dirty="0"/>
          </a:p>
        </p:txBody>
      </p:sp>
      <p:sp>
        <p:nvSpPr>
          <p:cNvPr id="130" name="Shape 128"/>
          <p:cNvSpPr/>
          <p:nvPr/>
        </p:nvSpPr>
        <p:spPr>
          <a:xfrm>
            <a:off x="4709160" y="4522622"/>
            <a:ext cx="1097280" cy="318211"/>
          </a:xfrm>
          <a:prstGeom prst="rect">
            <a:avLst/>
          </a:prstGeom>
          <a:solidFill>
            <a:srgbClr val="6699CC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31" name="Text 129"/>
          <p:cNvSpPr/>
          <p:nvPr/>
        </p:nvSpPr>
        <p:spPr>
          <a:xfrm>
            <a:off x="4709160" y="4522622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132" name="Shape 130"/>
          <p:cNvSpPr/>
          <p:nvPr/>
        </p:nvSpPr>
        <p:spPr>
          <a:xfrm>
            <a:off x="5806440" y="4522622"/>
            <a:ext cx="1097280" cy="318211"/>
          </a:xfrm>
          <a:prstGeom prst="rect">
            <a:avLst/>
          </a:prstGeom>
          <a:solidFill>
            <a:srgbClr val="6699CC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33" name="Text 131"/>
          <p:cNvSpPr/>
          <p:nvPr/>
        </p:nvSpPr>
        <p:spPr>
          <a:xfrm>
            <a:off x="5806440" y="4522622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134" name="Shape 132"/>
          <p:cNvSpPr/>
          <p:nvPr/>
        </p:nvSpPr>
        <p:spPr>
          <a:xfrm>
            <a:off x="6903720" y="4522622"/>
            <a:ext cx="1097280" cy="318211"/>
          </a:xfrm>
          <a:prstGeom prst="rect">
            <a:avLst/>
          </a:prstGeom>
          <a:solidFill>
            <a:srgbClr val="336699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35" name="Text 133"/>
          <p:cNvSpPr/>
          <p:nvPr/>
        </p:nvSpPr>
        <p:spPr>
          <a:xfrm>
            <a:off x="6903720" y="4522622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000" dirty="0"/>
          </a:p>
        </p:txBody>
      </p:sp>
      <p:sp>
        <p:nvSpPr>
          <p:cNvPr id="136" name="Shape 134"/>
          <p:cNvSpPr/>
          <p:nvPr/>
        </p:nvSpPr>
        <p:spPr>
          <a:xfrm>
            <a:off x="8001000" y="4522622"/>
            <a:ext cx="1097280" cy="318211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37" name="Text 135"/>
          <p:cNvSpPr/>
          <p:nvPr/>
        </p:nvSpPr>
        <p:spPr>
          <a:xfrm>
            <a:off x="8001000" y="4522622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RACI MATRIX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C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RACI Matrix — Compact Summary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row per role — shows accountability load and gaps at a glance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RACI Matrix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71600"/>
            <a:ext cx="8503920" cy="310896"/>
          </a:xfrm>
          <a:prstGeom prst="rect">
            <a:avLst/>
          </a:prstGeom>
          <a:solidFill>
            <a:srgbClr val="D6E4F0"/>
          </a:solidFill>
          <a:ln w="10160">
            <a:solidFill>
              <a:srgbClr val="00336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138988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↓  Each row = one role.  Columns = process areas.  Count R and A per role to spot overload.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320040" y="1755648"/>
            <a:ext cx="1463040" cy="402336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20040" y="1755648"/>
            <a:ext cx="14630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1783080" y="1755648"/>
            <a:ext cx="788670" cy="402336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783080" y="1755648"/>
            <a:ext cx="78867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Order</a:t>
            </a:r>
            <a:endParaRPr lang="en-US" sz="750" dirty="0"/>
          </a:p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Entry</a:t>
            </a:r>
            <a:endParaRPr lang="en-US" sz="750" dirty="0"/>
          </a:p>
        </p:txBody>
      </p:sp>
      <p:sp>
        <p:nvSpPr>
          <p:cNvPr id="16" name="Shape 14"/>
          <p:cNvSpPr/>
          <p:nvPr/>
        </p:nvSpPr>
        <p:spPr>
          <a:xfrm>
            <a:off x="2571750" y="1755648"/>
            <a:ext cx="788670" cy="402336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571750" y="1755648"/>
            <a:ext cx="78867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Credit</a:t>
            </a:r>
            <a:endParaRPr lang="en-US" sz="750" dirty="0"/>
          </a:p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</a:t>
            </a:r>
            <a:endParaRPr lang="en-US" sz="750" dirty="0"/>
          </a:p>
        </p:txBody>
      </p:sp>
      <p:sp>
        <p:nvSpPr>
          <p:cNvPr id="18" name="Shape 16"/>
          <p:cNvSpPr/>
          <p:nvPr/>
        </p:nvSpPr>
        <p:spPr>
          <a:xfrm>
            <a:off x="3360420" y="1755648"/>
            <a:ext cx="788670" cy="402336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360420" y="1755648"/>
            <a:ext cx="78867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Fulfilment</a:t>
            </a:r>
            <a:endParaRPr lang="en-US" sz="750" dirty="0"/>
          </a:p>
        </p:txBody>
      </p:sp>
      <p:sp>
        <p:nvSpPr>
          <p:cNvPr id="20" name="Shape 18"/>
          <p:cNvSpPr/>
          <p:nvPr/>
        </p:nvSpPr>
        <p:spPr>
          <a:xfrm>
            <a:off x="4149090" y="1755648"/>
            <a:ext cx="788670" cy="402336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149090" y="1755648"/>
            <a:ext cx="78867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Invoicing</a:t>
            </a:r>
            <a:endParaRPr lang="en-US" sz="750" dirty="0"/>
          </a:p>
        </p:txBody>
      </p:sp>
      <p:sp>
        <p:nvSpPr>
          <p:cNvPr id="22" name="Shape 20"/>
          <p:cNvSpPr/>
          <p:nvPr/>
        </p:nvSpPr>
        <p:spPr>
          <a:xfrm>
            <a:off x="4937760" y="1755648"/>
            <a:ext cx="788670" cy="402336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937760" y="1755648"/>
            <a:ext cx="78867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Collections</a:t>
            </a:r>
            <a:endParaRPr lang="en-US" sz="750" dirty="0"/>
          </a:p>
        </p:txBody>
      </p:sp>
      <p:sp>
        <p:nvSpPr>
          <p:cNvPr id="24" name="Shape 22"/>
          <p:cNvSpPr/>
          <p:nvPr/>
        </p:nvSpPr>
        <p:spPr>
          <a:xfrm>
            <a:off x="5726430" y="1755648"/>
            <a:ext cx="788670" cy="402336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726430" y="1755648"/>
            <a:ext cx="78867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Disputes</a:t>
            </a:r>
            <a:endParaRPr lang="en-US" sz="750" dirty="0"/>
          </a:p>
        </p:txBody>
      </p:sp>
      <p:sp>
        <p:nvSpPr>
          <p:cNvPr id="26" name="Shape 24"/>
          <p:cNvSpPr/>
          <p:nvPr/>
        </p:nvSpPr>
        <p:spPr>
          <a:xfrm>
            <a:off x="6515100" y="1755648"/>
            <a:ext cx="788670" cy="402336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515100" y="1755648"/>
            <a:ext cx="78867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Reporting</a:t>
            </a:r>
            <a:endParaRPr lang="en-US" sz="750" dirty="0"/>
          </a:p>
        </p:txBody>
      </p:sp>
      <p:sp>
        <p:nvSpPr>
          <p:cNvPr id="28" name="Shape 26"/>
          <p:cNvSpPr/>
          <p:nvPr/>
        </p:nvSpPr>
        <p:spPr>
          <a:xfrm>
            <a:off x="7303770" y="1755648"/>
            <a:ext cx="788670" cy="402336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303770" y="1755648"/>
            <a:ext cx="78867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</a:t>
            </a:r>
            <a:endParaRPr lang="en-US" sz="750" dirty="0"/>
          </a:p>
        </p:txBody>
      </p:sp>
      <p:sp>
        <p:nvSpPr>
          <p:cNvPr id="30" name="Shape 28"/>
          <p:cNvSpPr/>
          <p:nvPr/>
        </p:nvSpPr>
        <p:spPr>
          <a:xfrm>
            <a:off x="8092440" y="1755648"/>
            <a:ext cx="1005840" cy="402336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8092440" y="1755648"/>
            <a:ext cx="10058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/ A</a:t>
            </a:r>
            <a:endParaRPr lang="en-US" sz="800" dirty="0"/>
          </a:p>
          <a:p>
            <a:pPr algn="ctr"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</a:t>
            </a:r>
            <a:endParaRPr lang="en-US" sz="800" dirty="0"/>
          </a:p>
        </p:txBody>
      </p:sp>
      <p:sp>
        <p:nvSpPr>
          <p:cNvPr id="32" name="Shape 30"/>
          <p:cNvSpPr/>
          <p:nvPr/>
        </p:nvSpPr>
        <p:spPr>
          <a:xfrm>
            <a:off x="320040" y="2157984"/>
            <a:ext cx="1463040" cy="32552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393192" y="2157984"/>
            <a:ext cx="1316736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Owner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1783080" y="2157984"/>
            <a:ext cx="788670" cy="325526"/>
          </a:xfrm>
          <a:prstGeom prst="rect">
            <a:avLst/>
          </a:prstGeom>
          <a:solidFill>
            <a:srgbClr val="FF66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1783080" y="2157984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2571750" y="2157984"/>
            <a:ext cx="788670" cy="325526"/>
          </a:xfrm>
          <a:prstGeom prst="rect">
            <a:avLst/>
          </a:prstGeom>
          <a:solidFill>
            <a:srgbClr val="336699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2571750" y="2157984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000" dirty="0"/>
          </a:p>
        </p:txBody>
      </p:sp>
      <p:sp>
        <p:nvSpPr>
          <p:cNvPr id="38" name="Shape 36"/>
          <p:cNvSpPr/>
          <p:nvPr/>
        </p:nvSpPr>
        <p:spPr>
          <a:xfrm>
            <a:off x="3360420" y="2157984"/>
            <a:ext cx="788670" cy="325526"/>
          </a:xfrm>
          <a:prstGeom prst="rect">
            <a:avLst/>
          </a:prstGeom>
          <a:solidFill>
            <a:srgbClr val="336699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3360420" y="2157984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4149090" y="2157984"/>
            <a:ext cx="788670" cy="325526"/>
          </a:xfrm>
          <a:prstGeom prst="rect">
            <a:avLst/>
          </a:prstGeom>
          <a:solidFill>
            <a:srgbClr val="336699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4149090" y="2157984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000" dirty="0"/>
          </a:p>
        </p:txBody>
      </p:sp>
      <p:sp>
        <p:nvSpPr>
          <p:cNvPr id="42" name="Shape 40"/>
          <p:cNvSpPr/>
          <p:nvPr/>
        </p:nvSpPr>
        <p:spPr>
          <a:xfrm>
            <a:off x="4937760" y="2157984"/>
            <a:ext cx="788670" cy="325526"/>
          </a:xfrm>
          <a:prstGeom prst="rect">
            <a:avLst/>
          </a:prstGeom>
          <a:solidFill>
            <a:srgbClr val="336699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4937760" y="2157984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000" dirty="0"/>
          </a:p>
        </p:txBody>
      </p:sp>
      <p:sp>
        <p:nvSpPr>
          <p:cNvPr id="44" name="Shape 42"/>
          <p:cNvSpPr/>
          <p:nvPr/>
        </p:nvSpPr>
        <p:spPr>
          <a:xfrm>
            <a:off x="5726430" y="2157984"/>
            <a:ext cx="788670" cy="325526"/>
          </a:xfrm>
          <a:prstGeom prst="rect">
            <a:avLst/>
          </a:prstGeom>
          <a:solidFill>
            <a:srgbClr val="336699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5726430" y="2157984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000" dirty="0"/>
          </a:p>
        </p:txBody>
      </p:sp>
      <p:sp>
        <p:nvSpPr>
          <p:cNvPr id="46" name="Shape 44"/>
          <p:cNvSpPr/>
          <p:nvPr/>
        </p:nvSpPr>
        <p:spPr>
          <a:xfrm>
            <a:off x="6515100" y="2157984"/>
            <a:ext cx="788670" cy="325526"/>
          </a:xfrm>
          <a:prstGeom prst="rect">
            <a:avLst/>
          </a:prstGeom>
          <a:solidFill>
            <a:srgbClr val="336699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6515100" y="2157984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000" dirty="0"/>
          </a:p>
        </p:txBody>
      </p:sp>
      <p:sp>
        <p:nvSpPr>
          <p:cNvPr id="48" name="Shape 46"/>
          <p:cNvSpPr/>
          <p:nvPr/>
        </p:nvSpPr>
        <p:spPr>
          <a:xfrm>
            <a:off x="7303770" y="2157984"/>
            <a:ext cx="788670" cy="325526"/>
          </a:xfrm>
          <a:prstGeom prst="rect">
            <a:avLst/>
          </a:prstGeom>
          <a:solidFill>
            <a:srgbClr val="FF66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7303770" y="2157984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</a:t>
            </a:r>
            <a:endParaRPr lang="en-US" sz="1000" dirty="0"/>
          </a:p>
        </p:txBody>
      </p:sp>
      <p:sp>
        <p:nvSpPr>
          <p:cNvPr id="50" name="Shape 48"/>
          <p:cNvSpPr/>
          <p:nvPr/>
        </p:nvSpPr>
        <p:spPr>
          <a:xfrm>
            <a:off x="8092440" y="2157984"/>
            <a:ext cx="1005840" cy="325526"/>
          </a:xfrm>
          <a:prstGeom prst="rect">
            <a:avLst/>
          </a:prstGeom>
          <a:solidFill>
            <a:srgbClr val="FFF3E0"/>
          </a:solidFill>
          <a:ln w="19050">
            <a:solidFill>
              <a:srgbClr val="FF6600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8092440" y="2157984"/>
            <a:ext cx="100584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2R / 6A</a:t>
            </a:r>
            <a:endParaRPr lang="en-US" sz="900" dirty="0"/>
          </a:p>
        </p:txBody>
      </p:sp>
      <p:sp>
        <p:nvSpPr>
          <p:cNvPr id="52" name="Shape 50"/>
          <p:cNvSpPr/>
          <p:nvPr/>
        </p:nvSpPr>
        <p:spPr>
          <a:xfrm>
            <a:off x="320040" y="2510942"/>
            <a:ext cx="1463040" cy="325526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393192" y="2510942"/>
            <a:ext cx="1316736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PMO Lead</a:t>
            </a:r>
            <a:endParaRPr lang="en-US" sz="900" dirty="0"/>
          </a:p>
        </p:txBody>
      </p:sp>
      <p:sp>
        <p:nvSpPr>
          <p:cNvPr id="54" name="Shape 52"/>
          <p:cNvSpPr/>
          <p:nvPr/>
        </p:nvSpPr>
        <p:spPr>
          <a:xfrm>
            <a:off x="1783080" y="2510942"/>
            <a:ext cx="788670" cy="325526"/>
          </a:xfrm>
          <a:prstGeom prst="rect">
            <a:avLst/>
          </a:prstGeom>
          <a:solidFill>
            <a:srgbClr val="336699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1783080" y="2510942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000" dirty="0"/>
          </a:p>
        </p:txBody>
      </p:sp>
      <p:sp>
        <p:nvSpPr>
          <p:cNvPr id="56" name="Shape 54"/>
          <p:cNvSpPr/>
          <p:nvPr/>
        </p:nvSpPr>
        <p:spPr>
          <a:xfrm>
            <a:off x="2571750" y="2510942"/>
            <a:ext cx="788670" cy="325526"/>
          </a:xfrm>
          <a:prstGeom prst="rect">
            <a:avLst/>
          </a:prstGeom>
          <a:solidFill>
            <a:srgbClr val="6699CC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2571750" y="2510942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58" name="Shape 56"/>
          <p:cNvSpPr/>
          <p:nvPr/>
        </p:nvSpPr>
        <p:spPr>
          <a:xfrm>
            <a:off x="3360420" y="2510942"/>
            <a:ext cx="788670" cy="325526"/>
          </a:xfrm>
          <a:prstGeom prst="rect">
            <a:avLst/>
          </a:prstGeom>
          <a:solidFill>
            <a:srgbClr val="6699CC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3360420" y="2510942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60" name="Shape 58"/>
          <p:cNvSpPr/>
          <p:nvPr/>
        </p:nvSpPr>
        <p:spPr>
          <a:xfrm>
            <a:off x="4149090" y="2510942"/>
            <a:ext cx="788670" cy="325526"/>
          </a:xfrm>
          <a:prstGeom prst="rect">
            <a:avLst/>
          </a:prstGeom>
          <a:solidFill>
            <a:srgbClr val="336699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4149090" y="2510942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000" dirty="0"/>
          </a:p>
        </p:txBody>
      </p:sp>
      <p:sp>
        <p:nvSpPr>
          <p:cNvPr id="62" name="Shape 60"/>
          <p:cNvSpPr/>
          <p:nvPr/>
        </p:nvSpPr>
        <p:spPr>
          <a:xfrm>
            <a:off x="4937760" y="2510942"/>
            <a:ext cx="788670" cy="325526"/>
          </a:xfrm>
          <a:prstGeom prst="rect">
            <a:avLst/>
          </a:prstGeom>
          <a:solidFill>
            <a:srgbClr val="6699CC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4937760" y="2510942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64" name="Shape 62"/>
          <p:cNvSpPr/>
          <p:nvPr/>
        </p:nvSpPr>
        <p:spPr>
          <a:xfrm>
            <a:off x="5726430" y="2510942"/>
            <a:ext cx="788670" cy="325526"/>
          </a:xfrm>
          <a:prstGeom prst="rect">
            <a:avLst/>
          </a:prstGeom>
          <a:solidFill>
            <a:srgbClr val="6699CC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5726430" y="2510942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66" name="Shape 64"/>
          <p:cNvSpPr/>
          <p:nvPr/>
        </p:nvSpPr>
        <p:spPr>
          <a:xfrm>
            <a:off x="6515100" y="2510942"/>
            <a:ext cx="788670" cy="325526"/>
          </a:xfrm>
          <a:prstGeom prst="rect">
            <a:avLst/>
          </a:prstGeom>
          <a:solidFill>
            <a:srgbClr val="336699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6515100" y="2510942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000" dirty="0"/>
          </a:p>
        </p:txBody>
      </p:sp>
      <p:sp>
        <p:nvSpPr>
          <p:cNvPr id="68" name="Shape 66"/>
          <p:cNvSpPr/>
          <p:nvPr/>
        </p:nvSpPr>
        <p:spPr>
          <a:xfrm>
            <a:off x="7303770" y="2510942"/>
            <a:ext cx="788670" cy="325526"/>
          </a:xfrm>
          <a:prstGeom prst="rect">
            <a:avLst/>
          </a:prstGeom>
          <a:solidFill>
            <a:srgbClr val="336699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9" name="Text 67"/>
          <p:cNvSpPr/>
          <p:nvPr/>
        </p:nvSpPr>
        <p:spPr>
          <a:xfrm>
            <a:off x="7303770" y="2510942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000" dirty="0"/>
          </a:p>
        </p:txBody>
      </p:sp>
      <p:sp>
        <p:nvSpPr>
          <p:cNvPr id="70" name="Shape 68"/>
          <p:cNvSpPr/>
          <p:nvPr/>
        </p:nvSpPr>
        <p:spPr>
          <a:xfrm>
            <a:off x="8092440" y="2510942"/>
            <a:ext cx="1005840" cy="325526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8092440" y="2510942"/>
            <a:ext cx="100584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0R / 4A</a:t>
            </a:r>
            <a:endParaRPr lang="en-US" sz="900" dirty="0"/>
          </a:p>
        </p:txBody>
      </p:sp>
      <p:sp>
        <p:nvSpPr>
          <p:cNvPr id="72" name="Shape 70"/>
          <p:cNvSpPr/>
          <p:nvPr/>
        </p:nvSpPr>
        <p:spPr>
          <a:xfrm>
            <a:off x="320040" y="2863901"/>
            <a:ext cx="1463040" cy="32552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3" name="Text 71"/>
          <p:cNvSpPr/>
          <p:nvPr/>
        </p:nvSpPr>
        <p:spPr>
          <a:xfrm>
            <a:off x="393192" y="2863901"/>
            <a:ext cx="1316736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</a:t>
            </a:r>
            <a:endParaRPr lang="en-US" sz="900" dirty="0"/>
          </a:p>
        </p:txBody>
      </p:sp>
      <p:sp>
        <p:nvSpPr>
          <p:cNvPr id="74" name="Shape 72"/>
          <p:cNvSpPr/>
          <p:nvPr/>
        </p:nvSpPr>
        <p:spPr>
          <a:xfrm>
            <a:off x="1783080" y="2863901"/>
            <a:ext cx="788670" cy="325526"/>
          </a:xfrm>
          <a:prstGeom prst="rect">
            <a:avLst/>
          </a:prstGeom>
          <a:solidFill>
            <a:srgbClr val="6699CC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5" name="Text 73"/>
          <p:cNvSpPr/>
          <p:nvPr/>
        </p:nvSpPr>
        <p:spPr>
          <a:xfrm>
            <a:off x="1783080" y="2863901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76" name="Shape 74"/>
          <p:cNvSpPr/>
          <p:nvPr/>
        </p:nvSpPr>
        <p:spPr>
          <a:xfrm>
            <a:off x="2571750" y="2863901"/>
            <a:ext cx="788670" cy="325526"/>
          </a:xfrm>
          <a:prstGeom prst="rect">
            <a:avLst/>
          </a:prstGeom>
          <a:solidFill>
            <a:srgbClr val="FF66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7" name="Text 75"/>
          <p:cNvSpPr/>
          <p:nvPr/>
        </p:nvSpPr>
        <p:spPr>
          <a:xfrm>
            <a:off x="2571750" y="2863901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</a:t>
            </a:r>
            <a:endParaRPr lang="en-US" sz="1000" dirty="0"/>
          </a:p>
        </p:txBody>
      </p:sp>
      <p:sp>
        <p:nvSpPr>
          <p:cNvPr id="78" name="Shape 76"/>
          <p:cNvSpPr/>
          <p:nvPr/>
        </p:nvSpPr>
        <p:spPr>
          <a:xfrm>
            <a:off x="3360420" y="2863901"/>
            <a:ext cx="788670" cy="325526"/>
          </a:xfrm>
          <a:prstGeom prst="rect">
            <a:avLst/>
          </a:prstGeom>
          <a:solidFill>
            <a:srgbClr val="6699CC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9" name="Text 77"/>
          <p:cNvSpPr/>
          <p:nvPr/>
        </p:nvSpPr>
        <p:spPr>
          <a:xfrm>
            <a:off x="3360420" y="2863901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80" name="Shape 78"/>
          <p:cNvSpPr/>
          <p:nvPr/>
        </p:nvSpPr>
        <p:spPr>
          <a:xfrm>
            <a:off x="4149090" y="2863901"/>
            <a:ext cx="788670" cy="325526"/>
          </a:xfrm>
          <a:prstGeom prst="rect">
            <a:avLst/>
          </a:prstGeom>
          <a:solidFill>
            <a:srgbClr val="FF66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4149090" y="2863901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</a:t>
            </a:r>
            <a:endParaRPr lang="en-US" sz="1000" dirty="0"/>
          </a:p>
        </p:txBody>
      </p:sp>
      <p:sp>
        <p:nvSpPr>
          <p:cNvPr id="82" name="Shape 80"/>
          <p:cNvSpPr/>
          <p:nvPr/>
        </p:nvSpPr>
        <p:spPr>
          <a:xfrm>
            <a:off x="4937760" y="2863901"/>
            <a:ext cx="788670" cy="325526"/>
          </a:xfrm>
          <a:prstGeom prst="rect">
            <a:avLst/>
          </a:prstGeom>
          <a:solidFill>
            <a:srgbClr val="FF66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3" name="Text 81"/>
          <p:cNvSpPr/>
          <p:nvPr/>
        </p:nvSpPr>
        <p:spPr>
          <a:xfrm>
            <a:off x="4937760" y="2863901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</a:t>
            </a:r>
            <a:endParaRPr lang="en-US" sz="1000" dirty="0"/>
          </a:p>
        </p:txBody>
      </p:sp>
      <p:sp>
        <p:nvSpPr>
          <p:cNvPr id="84" name="Shape 82"/>
          <p:cNvSpPr/>
          <p:nvPr/>
        </p:nvSpPr>
        <p:spPr>
          <a:xfrm>
            <a:off x="5726430" y="2863901"/>
            <a:ext cx="788670" cy="325526"/>
          </a:xfrm>
          <a:prstGeom prst="rect">
            <a:avLst/>
          </a:prstGeom>
          <a:solidFill>
            <a:srgbClr val="336699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5" name="Text 83"/>
          <p:cNvSpPr/>
          <p:nvPr/>
        </p:nvSpPr>
        <p:spPr>
          <a:xfrm>
            <a:off x="5726430" y="2863901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000" dirty="0"/>
          </a:p>
        </p:txBody>
      </p:sp>
      <p:sp>
        <p:nvSpPr>
          <p:cNvPr id="86" name="Shape 84"/>
          <p:cNvSpPr/>
          <p:nvPr/>
        </p:nvSpPr>
        <p:spPr>
          <a:xfrm>
            <a:off x="6515100" y="2863901"/>
            <a:ext cx="788670" cy="325526"/>
          </a:xfrm>
          <a:prstGeom prst="rect">
            <a:avLst/>
          </a:prstGeom>
          <a:solidFill>
            <a:srgbClr val="FF66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7" name="Text 85"/>
          <p:cNvSpPr/>
          <p:nvPr/>
        </p:nvSpPr>
        <p:spPr>
          <a:xfrm>
            <a:off x="6515100" y="2863901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</a:t>
            </a:r>
            <a:endParaRPr lang="en-US" sz="1000" dirty="0"/>
          </a:p>
        </p:txBody>
      </p:sp>
      <p:sp>
        <p:nvSpPr>
          <p:cNvPr id="88" name="Shape 86"/>
          <p:cNvSpPr/>
          <p:nvPr/>
        </p:nvSpPr>
        <p:spPr>
          <a:xfrm>
            <a:off x="7303770" y="2863901"/>
            <a:ext cx="788670" cy="325526"/>
          </a:xfrm>
          <a:prstGeom prst="rect">
            <a:avLst/>
          </a:prstGeom>
          <a:solidFill>
            <a:srgbClr val="FF66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9" name="Text 87"/>
          <p:cNvSpPr/>
          <p:nvPr/>
        </p:nvSpPr>
        <p:spPr>
          <a:xfrm>
            <a:off x="7303770" y="2863901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</a:t>
            </a:r>
            <a:endParaRPr lang="en-US" sz="1000" dirty="0"/>
          </a:p>
        </p:txBody>
      </p:sp>
      <p:sp>
        <p:nvSpPr>
          <p:cNvPr id="90" name="Shape 88"/>
          <p:cNvSpPr/>
          <p:nvPr/>
        </p:nvSpPr>
        <p:spPr>
          <a:xfrm>
            <a:off x="8092440" y="2863901"/>
            <a:ext cx="1005840" cy="325526"/>
          </a:xfrm>
          <a:prstGeom prst="rect">
            <a:avLst/>
          </a:prstGeom>
          <a:solidFill>
            <a:srgbClr val="FFF3E0"/>
          </a:solidFill>
          <a:ln w="19050">
            <a:solidFill>
              <a:srgbClr val="FF6600"/>
            </a:solidFill>
            <a:prstDash val="solid"/>
          </a:ln>
        </p:spPr>
      </p:sp>
      <p:sp>
        <p:nvSpPr>
          <p:cNvPr id="91" name="Text 89"/>
          <p:cNvSpPr/>
          <p:nvPr/>
        </p:nvSpPr>
        <p:spPr>
          <a:xfrm>
            <a:off x="8092440" y="2863901"/>
            <a:ext cx="100584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5R / 1A</a:t>
            </a:r>
            <a:endParaRPr lang="en-US" sz="900" dirty="0"/>
          </a:p>
        </p:txBody>
      </p:sp>
      <p:sp>
        <p:nvSpPr>
          <p:cNvPr id="92" name="Shape 90"/>
          <p:cNvSpPr/>
          <p:nvPr/>
        </p:nvSpPr>
        <p:spPr>
          <a:xfrm>
            <a:off x="320040" y="3216859"/>
            <a:ext cx="1463040" cy="325526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3" name="Text 91"/>
          <p:cNvSpPr/>
          <p:nvPr/>
        </p:nvSpPr>
        <p:spPr>
          <a:xfrm>
            <a:off x="393192" y="3216859"/>
            <a:ext cx="1316736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</a:t>
            </a:r>
            <a:endParaRPr lang="en-US" sz="900" dirty="0"/>
          </a:p>
        </p:txBody>
      </p:sp>
      <p:sp>
        <p:nvSpPr>
          <p:cNvPr id="94" name="Shape 92"/>
          <p:cNvSpPr/>
          <p:nvPr/>
        </p:nvSpPr>
        <p:spPr>
          <a:xfrm>
            <a:off x="1783080" y="3216859"/>
            <a:ext cx="788670" cy="325526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5" name="Text 93"/>
          <p:cNvSpPr/>
          <p:nvPr/>
        </p:nvSpPr>
        <p:spPr>
          <a:xfrm>
            <a:off x="1783080" y="3216859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96" name="Shape 94"/>
          <p:cNvSpPr/>
          <p:nvPr/>
        </p:nvSpPr>
        <p:spPr>
          <a:xfrm>
            <a:off x="2571750" y="3216859"/>
            <a:ext cx="788670" cy="325526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7" name="Text 95"/>
          <p:cNvSpPr/>
          <p:nvPr/>
        </p:nvSpPr>
        <p:spPr>
          <a:xfrm>
            <a:off x="2571750" y="3216859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98" name="Shape 96"/>
          <p:cNvSpPr/>
          <p:nvPr/>
        </p:nvSpPr>
        <p:spPr>
          <a:xfrm>
            <a:off x="3360420" y="3216859"/>
            <a:ext cx="788670" cy="325526"/>
          </a:xfrm>
          <a:prstGeom prst="rect">
            <a:avLst/>
          </a:prstGeom>
          <a:solidFill>
            <a:srgbClr val="FF66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9" name="Text 97"/>
          <p:cNvSpPr/>
          <p:nvPr/>
        </p:nvSpPr>
        <p:spPr>
          <a:xfrm>
            <a:off x="3360420" y="3216859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</a:t>
            </a:r>
            <a:endParaRPr lang="en-US" sz="1000" dirty="0"/>
          </a:p>
        </p:txBody>
      </p:sp>
      <p:sp>
        <p:nvSpPr>
          <p:cNvPr id="100" name="Shape 98"/>
          <p:cNvSpPr/>
          <p:nvPr/>
        </p:nvSpPr>
        <p:spPr>
          <a:xfrm>
            <a:off x="4149090" y="3216859"/>
            <a:ext cx="788670" cy="325526"/>
          </a:xfrm>
          <a:prstGeom prst="rect">
            <a:avLst/>
          </a:prstGeom>
          <a:solidFill>
            <a:srgbClr val="FF66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1" name="Text 99"/>
          <p:cNvSpPr/>
          <p:nvPr/>
        </p:nvSpPr>
        <p:spPr>
          <a:xfrm>
            <a:off x="4149090" y="3216859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</a:t>
            </a:r>
            <a:endParaRPr lang="en-US" sz="1000" dirty="0"/>
          </a:p>
        </p:txBody>
      </p:sp>
      <p:sp>
        <p:nvSpPr>
          <p:cNvPr id="102" name="Shape 100"/>
          <p:cNvSpPr/>
          <p:nvPr/>
        </p:nvSpPr>
        <p:spPr>
          <a:xfrm>
            <a:off x="4937760" y="3216859"/>
            <a:ext cx="788670" cy="325526"/>
          </a:xfrm>
          <a:prstGeom prst="rect">
            <a:avLst/>
          </a:prstGeom>
          <a:solidFill>
            <a:srgbClr val="6699CC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3" name="Text 101"/>
          <p:cNvSpPr/>
          <p:nvPr/>
        </p:nvSpPr>
        <p:spPr>
          <a:xfrm>
            <a:off x="4937760" y="3216859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104" name="Shape 102"/>
          <p:cNvSpPr/>
          <p:nvPr/>
        </p:nvSpPr>
        <p:spPr>
          <a:xfrm>
            <a:off x="5726430" y="3216859"/>
            <a:ext cx="788670" cy="325526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5" name="Text 103"/>
          <p:cNvSpPr/>
          <p:nvPr/>
        </p:nvSpPr>
        <p:spPr>
          <a:xfrm>
            <a:off x="5726430" y="3216859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106" name="Shape 104"/>
          <p:cNvSpPr/>
          <p:nvPr/>
        </p:nvSpPr>
        <p:spPr>
          <a:xfrm>
            <a:off x="6515100" y="3216859"/>
            <a:ext cx="788670" cy="325526"/>
          </a:xfrm>
          <a:prstGeom prst="rect">
            <a:avLst/>
          </a:prstGeom>
          <a:solidFill>
            <a:srgbClr val="6699CC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7" name="Text 105"/>
          <p:cNvSpPr/>
          <p:nvPr/>
        </p:nvSpPr>
        <p:spPr>
          <a:xfrm>
            <a:off x="6515100" y="3216859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108" name="Shape 106"/>
          <p:cNvSpPr/>
          <p:nvPr/>
        </p:nvSpPr>
        <p:spPr>
          <a:xfrm>
            <a:off x="7303770" y="3216859"/>
            <a:ext cx="788670" cy="325526"/>
          </a:xfrm>
          <a:prstGeom prst="rect">
            <a:avLst/>
          </a:prstGeom>
          <a:solidFill>
            <a:srgbClr val="6699CC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9" name="Text 107"/>
          <p:cNvSpPr/>
          <p:nvPr/>
        </p:nvSpPr>
        <p:spPr>
          <a:xfrm>
            <a:off x="7303770" y="3216859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110" name="Shape 108"/>
          <p:cNvSpPr/>
          <p:nvPr/>
        </p:nvSpPr>
        <p:spPr>
          <a:xfrm>
            <a:off x="8092440" y="3216859"/>
            <a:ext cx="1005840" cy="325526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1" name="Text 109"/>
          <p:cNvSpPr/>
          <p:nvPr/>
        </p:nvSpPr>
        <p:spPr>
          <a:xfrm>
            <a:off x="8092440" y="3216859"/>
            <a:ext cx="100584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2R / 0A</a:t>
            </a:r>
            <a:endParaRPr lang="en-US" sz="900" dirty="0"/>
          </a:p>
        </p:txBody>
      </p:sp>
      <p:sp>
        <p:nvSpPr>
          <p:cNvPr id="112" name="Shape 110"/>
          <p:cNvSpPr/>
          <p:nvPr/>
        </p:nvSpPr>
        <p:spPr>
          <a:xfrm>
            <a:off x="320040" y="3569818"/>
            <a:ext cx="1463040" cy="32552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3" name="Text 111"/>
          <p:cNvSpPr/>
          <p:nvPr/>
        </p:nvSpPr>
        <p:spPr>
          <a:xfrm>
            <a:off x="393192" y="3569818"/>
            <a:ext cx="1316736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Operations</a:t>
            </a:r>
            <a:endParaRPr lang="en-US" sz="900" dirty="0"/>
          </a:p>
        </p:txBody>
      </p:sp>
      <p:sp>
        <p:nvSpPr>
          <p:cNvPr id="114" name="Shape 112"/>
          <p:cNvSpPr/>
          <p:nvPr/>
        </p:nvSpPr>
        <p:spPr>
          <a:xfrm>
            <a:off x="1783080" y="3569818"/>
            <a:ext cx="788670" cy="325526"/>
          </a:xfrm>
          <a:prstGeom prst="rect">
            <a:avLst/>
          </a:prstGeom>
          <a:solidFill>
            <a:srgbClr val="6699CC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5" name="Text 113"/>
          <p:cNvSpPr/>
          <p:nvPr/>
        </p:nvSpPr>
        <p:spPr>
          <a:xfrm>
            <a:off x="1783080" y="3569818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116" name="Shape 114"/>
          <p:cNvSpPr/>
          <p:nvPr/>
        </p:nvSpPr>
        <p:spPr>
          <a:xfrm>
            <a:off x="2571750" y="3569818"/>
            <a:ext cx="788670" cy="325526"/>
          </a:xfrm>
          <a:prstGeom prst="rect">
            <a:avLst/>
          </a:prstGeom>
          <a:solidFill>
            <a:srgbClr val="6699CC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7" name="Text 115"/>
          <p:cNvSpPr/>
          <p:nvPr/>
        </p:nvSpPr>
        <p:spPr>
          <a:xfrm>
            <a:off x="2571750" y="3569818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118" name="Shape 116"/>
          <p:cNvSpPr/>
          <p:nvPr/>
        </p:nvSpPr>
        <p:spPr>
          <a:xfrm>
            <a:off x="3360420" y="3569818"/>
            <a:ext cx="788670" cy="325526"/>
          </a:xfrm>
          <a:prstGeom prst="rect">
            <a:avLst/>
          </a:prstGeom>
          <a:solidFill>
            <a:srgbClr val="336699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9" name="Text 117"/>
          <p:cNvSpPr/>
          <p:nvPr/>
        </p:nvSpPr>
        <p:spPr>
          <a:xfrm>
            <a:off x="3360420" y="3569818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000" dirty="0"/>
          </a:p>
        </p:txBody>
      </p:sp>
      <p:sp>
        <p:nvSpPr>
          <p:cNvPr id="120" name="Shape 118"/>
          <p:cNvSpPr/>
          <p:nvPr/>
        </p:nvSpPr>
        <p:spPr>
          <a:xfrm>
            <a:off x="4149090" y="3569818"/>
            <a:ext cx="788670" cy="325526"/>
          </a:xfrm>
          <a:prstGeom prst="rect">
            <a:avLst/>
          </a:prstGeom>
          <a:solidFill>
            <a:srgbClr val="6699CC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21" name="Text 119"/>
          <p:cNvSpPr/>
          <p:nvPr/>
        </p:nvSpPr>
        <p:spPr>
          <a:xfrm>
            <a:off x="4149090" y="3569818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122" name="Shape 120"/>
          <p:cNvSpPr/>
          <p:nvPr/>
        </p:nvSpPr>
        <p:spPr>
          <a:xfrm>
            <a:off x="4937760" y="3569818"/>
            <a:ext cx="788670" cy="325526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23" name="Text 121"/>
          <p:cNvSpPr/>
          <p:nvPr/>
        </p:nvSpPr>
        <p:spPr>
          <a:xfrm>
            <a:off x="4937760" y="3569818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124" name="Shape 122"/>
          <p:cNvSpPr/>
          <p:nvPr/>
        </p:nvSpPr>
        <p:spPr>
          <a:xfrm>
            <a:off x="5726430" y="3569818"/>
            <a:ext cx="788670" cy="325526"/>
          </a:xfrm>
          <a:prstGeom prst="rect">
            <a:avLst/>
          </a:prstGeom>
          <a:solidFill>
            <a:srgbClr val="FF66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25" name="Text 123"/>
          <p:cNvSpPr/>
          <p:nvPr/>
        </p:nvSpPr>
        <p:spPr>
          <a:xfrm>
            <a:off x="5726430" y="3569818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</a:t>
            </a:r>
            <a:endParaRPr lang="en-US" sz="1000" dirty="0"/>
          </a:p>
        </p:txBody>
      </p:sp>
      <p:sp>
        <p:nvSpPr>
          <p:cNvPr id="126" name="Shape 124"/>
          <p:cNvSpPr/>
          <p:nvPr/>
        </p:nvSpPr>
        <p:spPr>
          <a:xfrm>
            <a:off x="6515100" y="3569818"/>
            <a:ext cx="788670" cy="325526"/>
          </a:xfrm>
          <a:prstGeom prst="rect">
            <a:avLst/>
          </a:prstGeom>
          <a:solidFill>
            <a:srgbClr val="FF66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27" name="Text 125"/>
          <p:cNvSpPr/>
          <p:nvPr/>
        </p:nvSpPr>
        <p:spPr>
          <a:xfrm>
            <a:off x="6515100" y="3569818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</a:t>
            </a:r>
            <a:endParaRPr lang="en-US" sz="1000" dirty="0"/>
          </a:p>
        </p:txBody>
      </p:sp>
      <p:sp>
        <p:nvSpPr>
          <p:cNvPr id="128" name="Shape 126"/>
          <p:cNvSpPr/>
          <p:nvPr/>
        </p:nvSpPr>
        <p:spPr>
          <a:xfrm>
            <a:off x="7303770" y="3569818"/>
            <a:ext cx="788670" cy="325526"/>
          </a:xfrm>
          <a:prstGeom prst="rect">
            <a:avLst/>
          </a:prstGeom>
          <a:solidFill>
            <a:srgbClr val="6699CC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29" name="Text 127"/>
          <p:cNvSpPr/>
          <p:nvPr/>
        </p:nvSpPr>
        <p:spPr>
          <a:xfrm>
            <a:off x="7303770" y="3569818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130" name="Shape 128"/>
          <p:cNvSpPr/>
          <p:nvPr/>
        </p:nvSpPr>
        <p:spPr>
          <a:xfrm>
            <a:off x="8092440" y="3569818"/>
            <a:ext cx="1005840" cy="32552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31" name="Text 129"/>
          <p:cNvSpPr/>
          <p:nvPr/>
        </p:nvSpPr>
        <p:spPr>
          <a:xfrm>
            <a:off x="8092440" y="3569818"/>
            <a:ext cx="100584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2R / 1A</a:t>
            </a:r>
            <a:endParaRPr lang="en-US" sz="900" dirty="0"/>
          </a:p>
        </p:txBody>
      </p:sp>
      <p:sp>
        <p:nvSpPr>
          <p:cNvPr id="132" name="Shape 130"/>
          <p:cNvSpPr/>
          <p:nvPr/>
        </p:nvSpPr>
        <p:spPr>
          <a:xfrm>
            <a:off x="320040" y="3922776"/>
            <a:ext cx="1463040" cy="325526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33" name="Text 131"/>
          <p:cNvSpPr/>
          <p:nvPr/>
        </p:nvSpPr>
        <p:spPr>
          <a:xfrm>
            <a:off x="393192" y="3922776"/>
            <a:ext cx="1316736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Change Mgmt</a:t>
            </a:r>
            <a:endParaRPr lang="en-US" sz="900" dirty="0"/>
          </a:p>
        </p:txBody>
      </p:sp>
      <p:sp>
        <p:nvSpPr>
          <p:cNvPr id="134" name="Shape 132"/>
          <p:cNvSpPr/>
          <p:nvPr/>
        </p:nvSpPr>
        <p:spPr>
          <a:xfrm>
            <a:off x="1783080" y="3922776"/>
            <a:ext cx="788670" cy="325526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35" name="Text 133"/>
          <p:cNvSpPr/>
          <p:nvPr/>
        </p:nvSpPr>
        <p:spPr>
          <a:xfrm>
            <a:off x="1783080" y="3922776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136" name="Shape 134"/>
          <p:cNvSpPr/>
          <p:nvPr/>
        </p:nvSpPr>
        <p:spPr>
          <a:xfrm>
            <a:off x="2571750" y="3922776"/>
            <a:ext cx="788670" cy="325526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37" name="Text 135"/>
          <p:cNvSpPr/>
          <p:nvPr/>
        </p:nvSpPr>
        <p:spPr>
          <a:xfrm>
            <a:off x="2571750" y="3922776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138" name="Shape 136"/>
          <p:cNvSpPr/>
          <p:nvPr/>
        </p:nvSpPr>
        <p:spPr>
          <a:xfrm>
            <a:off x="3360420" y="3922776"/>
            <a:ext cx="788670" cy="325526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39" name="Text 137"/>
          <p:cNvSpPr/>
          <p:nvPr/>
        </p:nvSpPr>
        <p:spPr>
          <a:xfrm>
            <a:off x="3360420" y="3922776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140" name="Shape 138"/>
          <p:cNvSpPr/>
          <p:nvPr/>
        </p:nvSpPr>
        <p:spPr>
          <a:xfrm>
            <a:off x="4149090" y="3922776"/>
            <a:ext cx="788670" cy="325526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41" name="Text 139"/>
          <p:cNvSpPr/>
          <p:nvPr/>
        </p:nvSpPr>
        <p:spPr>
          <a:xfrm>
            <a:off x="4149090" y="3922776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142" name="Shape 140"/>
          <p:cNvSpPr/>
          <p:nvPr/>
        </p:nvSpPr>
        <p:spPr>
          <a:xfrm>
            <a:off x="4937760" y="3922776"/>
            <a:ext cx="788670" cy="325526"/>
          </a:xfrm>
          <a:prstGeom prst="rect">
            <a:avLst/>
          </a:prstGeom>
          <a:solidFill>
            <a:srgbClr val="6699CC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43" name="Text 141"/>
          <p:cNvSpPr/>
          <p:nvPr/>
        </p:nvSpPr>
        <p:spPr>
          <a:xfrm>
            <a:off x="4937760" y="3922776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144" name="Shape 142"/>
          <p:cNvSpPr/>
          <p:nvPr/>
        </p:nvSpPr>
        <p:spPr>
          <a:xfrm>
            <a:off x="5726430" y="3922776"/>
            <a:ext cx="788670" cy="325526"/>
          </a:xfrm>
          <a:prstGeom prst="rect">
            <a:avLst/>
          </a:prstGeom>
          <a:solidFill>
            <a:srgbClr val="6699CC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45" name="Text 143"/>
          <p:cNvSpPr/>
          <p:nvPr/>
        </p:nvSpPr>
        <p:spPr>
          <a:xfrm>
            <a:off x="5726430" y="3922776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146" name="Shape 144"/>
          <p:cNvSpPr/>
          <p:nvPr/>
        </p:nvSpPr>
        <p:spPr>
          <a:xfrm>
            <a:off x="6515100" y="3922776"/>
            <a:ext cx="788670" cy="325526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47" name="Text 145"/>
          <p:cNvSpPr/>
          <p:nvPr/>
        </p:nvSpPr>
        <p:spPr>
          <a:xfrm>
            <a:off x="6515100" y="3922776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148" name="Shape 146"/>
          <p:cNvSpPr/>
          <p:nvPr/>
        </p:nvSpPr>
        <p:spPr>
          <a:xfrm>
            <a:off x="7303770" y="3922776"/>
            <a:ext cx="788670" cy="325526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49" name="Text 147"/>
          <p:cNvSpPr/>
          <p:nvPr/>
        </p:nvSpPr>
        <p:spPr>
          <a:xfrm>
            <a:off x="7303770" y="3922776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150" name="Shape 148"/>
          <p:cNvSpPr/>
          <p:nvPr/>
        </p:nvSpPr>
        <p:spPr>
          <a:xfrm>
            <a:off x="8092440" y="3922776"/>
            <a:ext cx="1005840" cy="325526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51" name="Text 149"/>
          <p:cNvSpPr/>
          <p:nvPr/>
        </p:nvSpPr>
        <p:spPr>
          <a:xfrm>
            <a:off x="8092440" y="3922776"/>
            <a:ext cx="100584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0R / 0A</a:t>
            </a:r>
            <a:endParaRPr lang="en-US" sz="900" dirty="0"/>
          </a:p>
        </p:txBody>
      </p:sp>
      <p:sp>
        <p:nvSpPr>
          <p:cNvPr id="152" name="Shape 150"/>
          <p:cNvSpPr/>
          <p:nvPr/>
        </p:nvSpPr>
        <p:spPr>
          <a:xfrm>
            <a:off x="320040" y="4275734"/>
            <a:ext cx="1463040" cy="32552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53" name="Text 151"/>
          <p:cNvSpPr/>
          <p:nvPr/>
        </p:nvSpPr>
        <p:spPr>
          <a:xfrm>
            <a:off x="393192" y="4275734"/>
            <a:ext cx="1316736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 Sponsor</a:t>
            </a:r>
            <a:endParaRPr lang="en-US" sz="900" dirty="0"/>
          </a:p>
        </p:txBody>
      </p:sp>
      <p:sp>
        <p:nvSpPr>
          <p:cNvPr id="154" name="Shape 152"/>
          <p:cNvSpPr/>
          <p:nvPr/>
        </p:nvSpPr>
        <p:spPr>
          <a:xfrm>
            <a:off x="1783080" y="4275734"/>
            <a:ext cx="788670" cy="325526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55" name="Text 153"/>
          <p:cNvSpPr/>
          <p:nvPr/>
        </p:nvSpPr>
        <p:spPr>
          <a:xfrm>
            <a:off x="1783080" y="4275734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156" name="Shape 154"/>
          <p:cNvSpPr/>
          <p:nvPr/>
        </p:nvSpPr>
        <p:spPr>
          <a:xfrm>
            <a:off x="2571750" y="4275734"/>
            <a:ext cx="788670" cy="325526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57" name="Text 155"/>
          <p:cNvSpPr/>
          <p:nvPr/>
        </p:nvSpPr>
        <p:spPr>
          <a:xfrm>
            <a:off x="2571750" y="4275734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158" name="Shape 156"/>
          <p:cNvSpPr/>
          <p:nvPr/>
        </p:nvSpPr>
        <p:spPr>
          <a:xfrm>
            <a:off x="3360420" y="4275734"/>
            <a:ext cx="788670" cy="325526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59" name="Text 157"/>
          <p:cNvSpPr/>
          <p:nvPr/>
        </p:nvSpPr>
        <p:spPr>
          <a:xfrm>
            <a:off x="3360420" y="4275734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160" name="Shape 158"/>
          <p:cNvSpPr/>
          <p:nvPr/>
        </p:nvSpPr>
        <p:spPr>
          <a:xfrm>
            <a:off x="4149090" y="4275734"/>
            <a:ext cx="788670" cy="325526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61" name="Text 159"/>
          <p:cNvSpPr/>
          <p:nvPr/>
        </p:nvSpPr>
        <p:spPr>
          <a:xfrm>
            <a:off x="4149090" y="4275734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162" name="Shape 160"/>
          <p:cNvSpPr/>
          <p:nvPr/>
        </p:nvSpPr>
        <p:spPr>
          <a:xfrm>
            <a:off x="4937760" y="4275734"/>
            <a:ext cx="788670" cy="325526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63" name="Text 161"/>
          <p:cNvSpPr/>
          <p:nvPr/>
        </p:nvSpPr>
        <p:spPr>
          <a:xfrm>
            <a:off x="4937760" y="4275734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164" name="Shape 162"/>
          <p:cNvSpPr/>
          <p:nvPr/>
        </p:nvSpPr>
        <p:spPr>
          <a:xfrm>
            <a:off x="5726430" y="4275734"/>
            <a:ext cx="788670" cy="325526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65" name="Text 163"/>
          <p:cNvSpPr/>
          <p:nvPr/>
        </p:nvSpPr>
        <p:spPr>
          <a:xfrm>
            <a:off x="5726430" y="4275734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166" name="Shape 164"/>
          <p:cNvSpPr/>
          <p:nvPr/>
        </p:nvSpPr>
        <p:spPr>
          <a:xfrm>
            <a:off x="6515100" y="4275734"/>
            <a:ext cx="788670" cy="325526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67" name="Text 165"/>
          <p:cNvSpPr/>
          <p:nvPr/>
        </p:nvSpPr>
        <p:spPr>
          <a:xfrm>
            <a:off x="6515100" y="4275734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168" name="Shape 166"/>
          <p:cNvSpPr/>
          <p:nvPr/>
        </p:nvSpPr>
        <p:spPr>
          <a:xfrm>
            <a:off x="7303770" y="4275734"/>
            <a:ext cx="788670" cy="325526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69" name="Text 167"/>
          <p:cNvSpPr/>
          <p:nvPr/>
        </p:nvSpPr>
        <p:spPr>
          <a:xfrm>
            <a:off x="7303770" y="4275734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170" name="Shape 168"/>
          <p:cNvSpPr/>
          <p:nvPr/>
        </p:nvSpPr>
        <p:spPr>
          <a:xfrm>
            <a:off x="8092440" y="4275734"/>
            <a:ext cx="1005840" cy="32552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71" name="Text 169"/>
          <p:cNvSpPr/>
          <p:nvPr/>
        </p:nvSpPr>
        <p:spPr>
          <a:xfrm>
            <a:off x="8092440" y="4275734"/>
            <a:ext cx="100584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0R / 0A</a:t>
            </a:r>
            <a:endParaRPr lang="en-US" sz="900" dirty="0"/>
          </a:p>
        </p:txBody>
      </p:sp>
      <p:sp>
        <p:nvSpPr>
          <p:cNvPr id="172" name="Shape 170"/>
          <p:cNvSpPr/>
          <p:nvPr/>
        </p:nvSpPr>
        <p:spPr>
          <a:xfrm>
            <a:off x="320040" y="4663440"/>
            <a:ext cx="8503920" cy="201168"/>
          </a:xfrm>
          <a:prstGeom prst="rect">
            <a:avLst/>
          </a:prstGeom>
          <a:solidFill>
            <a:srgbClr val="D6E4F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73" name="Text 171"/>
          <p:cNvSpPr/>
          <p:nvPr/>
        </p:nvSpPr>
        <p:spPr>
          <a:xfrm>
            <a:off x="457200" y="4672584"/>
            <a:ext cx="8229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 Orange highlight = possible overload (R+A &gt; 5).  No A in a column = accountability gap — assign before you start.</a:t>
            </a:r>
            <a:endParaRPr lang="en-US" sz="8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ROLES MAPPING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Roles Mapping — Function Table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 each function to the person carrying it — flag gaps and hat-wearing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Roles Mapping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71600"/>
            <a:ext cx="1920240" cy="365760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20040" y="1371600"/>
            <a:ext cx="1920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Function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2240280" y="1371600"/>
            <a:ext cx="1737360" cy="365760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240280" y="1371600"/>
            <a:ext cx="1737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Owner</a:t>
            </a:r>
            <a:endParaRPr lang="en-US" sz="850" dirty="0"/>
          </a:p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(Name / Team)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3977640" y="1371600"/>
            <a:ext cx="2194560" cy="365760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977640" y="1371600"/>
            <a:ext cx="2194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Primary Responsibility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6172200" y="1371600"/>
            <a:ext cx="1005840" cy="365760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172200" y="1371600"/>
            <a:ext cx="1005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% of Time</a:t>
            </a:r>
            <a:endParaRPr lang="en-US" sz="850" dirty="0"/>
          </a:p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Allocated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7178040" y="1371600"/>
            <a:ext cx="1783080" cy="365760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178040" y="1371600"/>
            <a:ext cx="1783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Gap / Risk Flag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320040" y="1737360"/>
            <a:ext cx="1920240" cy="32004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93192" y="1737360"/>
            <a:ext cx="177393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Engineering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2240280" y="1737360"/>
            <a:ext cx="1737360" cy="32004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2313432" y="1737360"/>
            <a:ext cx="15910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3977640" y="1737360"/>
            <a:ext cx="2194560" cy="32004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050792" y="1737360"/>
            <a:ext cx="20482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Map, simplify, and document current-state processes</a:t>
            </a:r>
            <a:endParaRPr lang="en-US" sz="750" dirty="0"/>
          </a:p>
        </p:txBody>
      </p:sp>
      <p:sp>
        <p:nvSpPr>
          <p:cNvPr id="26" name="Shape 24"/>
          <p:cNvSpPr/>
          <p:nvPr/>
        </p:nvSpPr>
        <p:spPr>
          <a:xfrm>
            <a:off x="6172200" y="1737360"/>
            <a:ext cx="1005840" cy="32004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7178040" y="1737360"/>
            <a:ext cx="1783080" cy="320040"/>
          </a:xfrm>
          <a:prstGeom prst="rect">
            <a:avLst/>
          </a:prstGeom>
          <a:solidFill>
            <a:srgbClr val="FFF3E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7251192" y="1737360"/>
            <a:ext cx="163677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Vacant — critical gap</a:t>
            </a:r>
            <a:endParaRPr lang="en-US" sz="850" dirty="0"/>
          </a:p>
        </p:txBody>
      </p:sp>
      <p:sp>
        <p:nvSpPr>
          <p:cNvPr id="29" name="Shape 27"/>
          <p:cNvSpPr/>
          <p:nvPr/>
        </p:nvSpPr>
        <p:spPr>
          <a:xfrm>
            <a:off x="320040" y="2084832"/>
            <a:ext cx="1920240" cy="32004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393192" y="2084832"/>
            <a:ext cx="177393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 Engineering</a:t>
            </a:r>
            <a:endParaRPr lang="en-US" sz="850" dirty="0"/>
          </a:p>
        </p:txBody>
      </p:sp>
      <p:sp>
        <p:nvSpPr>
          <p:cNvPr id="31" name="Shape 29"/>
          <p:cNvSpPr/>
          <p:nvPr/>
        </p:nvSpPr>
        <p:spPr>
          <a:xfrm>
            <a:off x="2240280" y="2084832"/>
            <a:ext cx="1737360" cy="32004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2313432" y="2084832"/>
            <a:ext cx="15910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50" dirty="0"/>
          </a:p>
        </p:txBody>
      </p:sp>
      <p:sp>
        <p:nvSpPr>
          <p:cNvPr id="33" name="Shape 31"/>
          <p:cNvSpPr/>
          <p:nvPr/>
        </p:nvSpPr>
        <p:spPr>
          <a:xfrm>
            <a:off x="3977640" y="2084832"/>
            <a:ext cx="2194560" cy="32004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050792" y="2084832"/>
            <a:ext cx="20482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Ensure changes solve the right problem, prevent new ones</a:t>
            </a:r>
            <a:endParaRPr lang="en-US" sz="750" dirty="0"/>
          </a:p>
        </p:txBody>
      </p:sp>
      <p:sp>
        <p:nvSpPr>
          <p:cNvPr id="35" name="Shape 33"/>
          <p:cNvSpPr/>
          <p:nvPr/>
        </p:nvSpPr>
        <p:spPr>
          <a:xfrm>
            <a:off x="6172200" y="2084832"/>
            <a:ext cx="1005840" cy="32004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7178040" y="2084832"/>
            <a:ext cx="1783080" cy="320040"/>
          </a:xfrm>
          <a:prstGeom prst="rect">
            <a:avLst/>
          </a:prstGeom>
          <a:solidFill>
            <a:srgbClr val="FFF3E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7251192" y="2084832"/>
            <a:ext cx="163677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Partially covered</a:t>
            </a:r>
            <a:endParaRPr lang="en-US" sz="850" dirty="0"/>
          </a:p>
        </p:txBody>
      </p:sp>
      <p:sp>
        <p:nvSpPr>
          <p:cNvPr id="38" name="Shape 36"/>
          <p:cNvSpPr/>
          <p:nvPr/>
        </p:nvSpPr>
        <p:spPr>
          <a:xfrm>
            <a:off x="320040" y="2432304"/>
            <a:ext cx="1920240" cy="32004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393192" y="2432304"/>
            <a:ext cx="177393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Management</a:t>
            </a:r>
            <a:endParaRPr lang="en-US" sz="850" dirty="0"/>
          </a:p>
        </p:txBody>
      </p:sp>
      <p:sp>
        <p:nvSpPr>
          <p:cNvPr id="40" name="Shape 38"/>
          <p:cNvSpPr/>
          <p:nvPr/>
        </p:nvSpPr>
        <p:spPr>
          <a:xfrm>
            <a:off x="2240280" y="2432304"/>
            <a:ext cx="1737360" cy="32004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2313432" y="2432304"/>
            <a:ext cx="15910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50" dirty="0"/>
          </a:p>
        </p:txBody>
      </p:sp>
      <p:sp>
        <p:nvSpPr>
          <p:cNvPr id="42" name="Shape 40"/>
          <p:cNvSpPr/>
          <p:nvPr/>
        </p:nvSpPr>
        <p:spPr>
          <a:xfrm>
            <a:off x="3977640" y="2432304"/>
            <a:ext cx="2194560" cy="32004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4050792" y="2432304"/>
            <a:ext cx="20482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Voice of the user; ensure change improves experience</a:t>
            </a:r>
            <a:endParaRPr lang="en-US" sz="750" dirty="0"/>
          </a:p>
        </p:txBody>
      </p:sp>
      <p:sp>
        <p:nvSpPr>
          <p:cNvPr id="44" name="Shape 42"/>
          <p:cNvSpPr/>
          <p:nvPr/>
        </p:nvSpPr>
        <p:spPr>
          <a:xfrm>
            <a:off x="6172200" y="2432304"/>
            <a:ext cx="1005840" cy="32004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7178040" y="2432304"/>
            <a:ext cx="1783080" cy="32004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320040" y="2779776"/>
            <a:ext cx="1920240" cy="32004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393192" y="2779776"/>
            <a:ext cx="177393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/ Programme Mgmt</a:t>
            </a:r>
            <a:endParaRPr lang="en-US" sz="850" dirty="0"/>
          </a:p>
        </p:txBody>
      </p:sp>
      <p:sp>
        <p:nvSpPr>
          <p:cNvPr id="48" name="Shape 46"/>
          <p:cNvSpPr/>
          <p:nvPr/>
        </p:nvSpPr>
        <p:spPr>
          <a:xfrm>
            <a:off x="2240280" y="2779776"/>
            <a:ext cx="1737360" cy="32004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2313432" y="2779776"/>
            <a:ext cx="15910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50" dirty="0"/>
          </a:p>
        </p:txBody>
      </p:sp>
      <p:sp>
        <p:nvSpPr>
          <p:cNvPr id="50" name="Shape 48"/>
          <p:cNvSpPr/>
          <p:nvPr/>
        </p:nvSpPr>
        <p:spPr>
          <a:xfrm>
            <a:off x="3977640" y="2779776"/>
            <a:ext cx="2194560" cy="32004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4050792" y="2779776"/>
            <a:ext cx="20482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Timelines, dependencies, risks, and budgets</a:t>
            </a:r>
            <a:endParaRPr lang="en-US" sz="750" dirty="0"/>
          </a:p>
        </p:txBody>
      </p:sp>
      <p:sp>
        <p:nvSpPr>
          <p:cNvPr id="52" name="Shape 50"/>
          <p:cNvSpPr/>
          <p:nvPr/>
        </p:nvSpPr>
        <p:spPr>
          <a:xfrm>
            <a:off x="6172200" y="2779776"/>
            <a:ext cx="1005840" cy="32004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7178040" y="2779776"/>
            <a:ext cx="1783080" cy="32004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320040" y="3127248"/>
            <a:ext cx="1920240" cy="32004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393192" y="3127248"/>
            <a:ext cx="177393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Subject Matter Expert</a:t>
            </a:r>
            <a:endParaRPr lang="en-US" sz="850" dirty="0"/>
          </a:p>
        </p:txBody>
      </p:sp>
      <p:sp>
        <p:nvSpPr>
          <p:cNvPr id="56" name="Shape 54"/>
          <p:cNvSpPr/>
          <p:nvPr/>
        </p:nvSpPr>
        <p:spPr>
          <a:xfrm>
            <a:off x="2240280" y="3127248"/>
            <a:ext cx="1737360" cy="32004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2313432" y="3127248"/>
            <a:ext cx="15910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50" dirty="0"/>
          </a:p>
        </p:txBody>
      </p:sp>
      <p:sp>
        <p:nvSpPr>
          <p:cNvPr id="58" name="Shape 56"/>
          <p:cNvSpPr/>
          <p:nvPr/>
        </p:nvSpPr>
        <p:spPr>
          <a:xfrm>
            <a:off x="3977640" y="3127248"/>
            <a:ext cx="2194560" cy="32004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4050792" y="3127248"/>
            <a:ext cx="20482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 how things really work today; validate changes</a:t>
            </a:r>
            <a:endParaRPr lang="en-US" sz="750" dirty="0"/>
          </a:p>
        </p:txBody>
      </p:sp>
      <p:sp>
        <p:nvSpPr>
          <p:cNvPr id="60" name="Shape 58"/>
          <p:cNvSpPr/>
          <p:nvPr/>
        </p:nvSpPr>
        <p:spPr>
          <a:xfrm>
            <a:off x="6172200" y="3127248"/>
            <a:ext cx="1005840" cy="32004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7178040" y="3127248"/>
            <a:ext cx="1783080" cy="32004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320040" y="3474720"/>
            <a:ext cx="1920240" cy="32004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393192" y="3474720"/>
            <a:ext cx="177393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Analysis</a:t>
            </a:r>
            <a:endParaRPr lang="en-US" sz="850" dirty="0"/>
          </a:p>
        </p:txBody>
      </p:sp>
      <p:sp>
        <p:nvSpPr>
          <p:cNvPr id="64" name="Shape 62"/>
          <p:cNvSpPr/>
          <p:nvPr/>
        </p:nvSpPr>
        <p:spPr>
          <a:xfrm>
            <a:off x="2240280" y="3474720"/>
            <a:ext cx="1737360" cy="32004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2313432" y="3474720"/>
            <a:ext cx="15910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50" dirty="0"/>
          </a:p>
        </p:txBody>
      </p:sp>
      <p:sp>
        <p:nvSpPr>
          <p:cNvPr id="66" name="Shape 64"/>
          <p:cNvSpPr/>
          <p:nvPr/>
        </p:nvSpPr>
        <p:spPr>
          <a:xfrm>
            <a:off x="3977640" y="3474720"/>
            <a:ext cx="2194560" cy="32004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4050792" y="3474720"/>
            <a:ext cx="20482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what success looks like; track key metrics</a:t>
            </a:r>
            <a:endParaRPr lang="en-US" sz="750" dirty="0"/>
          </a:p>
        </p:txBody>
      </p:sp>
      <p:sp>
        <p:nvSpPr>
          <p:cNvPr id="68" name="Shape 66"/>
          <p:cNvSpPr/>
          <p:nvPr/>
        </p:nvSpPr>
        <p:spPr>
          <a:xfrm>
            <a:off x="6172200" y="3474720"/>
            <a:ext cx="1005840" cy="32004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7178040" y="3474720"/>
            <a:ext cx="1783080" cy="32004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320040" y="3822192"/>
            <a:ext cx="1920240" cy="32004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393192" y="3822192"/>
            <a:ext cx="177393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Cross-Func. Collaboration</a:t>
            </a:r>
            <a:endParaRPr lang="en-US" sz="850" dirty="0"/>
          </a:p>
        </p:txBody>
      </p:sp>
      <p:sp>
        <p:nvSpPr>
          <p:cNvPr id="72" name="Shape 70"/>
          <p:cNvSpPr/>
          <p:nvPr/>
        </p:nvSpPr>
        <p:spPr>
          <a:xfrm>
            <a:off x="2240280" y="3822192"/>
            <a:ext cx="1737360" cy="32004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3" name="Text 71"/>
          <p:cNvSpPr/>
          <p:nvPr/>
        </p:nvSpPr>
        <p:spPr>
          <a:xfrm>
            <a:off x="2313432" y="3822192"/>
            <a:ext cx="15910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50" dirty="0"/>
          </a:p>
        </p:txBody>
      </p:sp>
      <p:sp>
        <p:nvSpPr>
          <p:cNvPr id="74" name="Shape 72"/>
          <p:cNvSpPr/>
          <p:nvPr/>
        </p:nvSpPr>
        <p:spPr>
          <a:xfrm>
            <a:off x="3977640" y="3822192"/>
            <a:ext cx="2194560" cy="32004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5" name="Text 73"/>
          <p:cNvSpPr/>
          <p:nvPr/>
        </p:nvSpPr>
        <p:spPr>
          <a:xfrm>
            <a:off x="4050792" y="3822192"/>
            <a:ext cx="20482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 finance, ops, IT, sales; remove silos</a:t>
            </a:r>
            <a:endParaRPr lang="en-US" sz="750" dirty="0"/>
          </a:p>
        </p:txBody>
      </p:sp>
      <p:sp>
        <p:nvSpPr>
          <p:cNvPr id="76" name="Shape 74"/>
          <p:cNvSpPr/>
          <p:nvPr/>
        </p:nvSpPr>
        <p:spPr>
          <a:xfrm>
            <a:off x="6172200" y="3822192"/>
            <a:ext cx="1005840" cy="32004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7178040" y="3822192"/>
            <a:ext cx="1783080" cy="320040"/>
          </a:xfrm>
          <a:prstGeom prst="rect">
            <a:avLst/>
          </a:prstGeom>
          <a:solidFill>
            <a:srgbClr val="FFF3E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7251192" y="3822192"/>
            <a:ext cx="163677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Informal — no owner</a:t>
            </a:r>
            <a:endParaRPr lang="en-US" sz="850" dirty="0"/>
          </a:p>
        </p:txBody>
      </p:sp>
      <p:sp>
        <p:nvSpPr>
          <p:cNvPr id="79" name="Shape 77"/>
          <p:cNvSpPr/>
          <p:nvPr/>
        </p:nvSpPr>
        <p:spPr>
          <a:xfrm>
            <a:off x="320040" y="4169664"/>
            <a:ext cx="1920240" cy="32004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0" name="Text 78"/>
          <p:cNvSpPr/>
          <p:nvPr/>
        </p:nvSpPr>
        <p:spPr>
          <a:xfrm>
            <a:off x="393192" y="4169664"/>
            <a:ext cx="177393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Change Mgmt &amp; Training</a:t>
            </a:r>
            <a:endParaRPr lang="en-US" sz="850" dirty="0"/>
          </a:p>
        </p:txBody>
      </p:sp>
      <p:sp>
        <p:nvSpPr>
          <p:cNvPr id="81" name="Shape 79"/>
          <p:cNvSpPr/>
          <p:nvPr/>
        </p:nvSpPr>
        <p:spPr>
          <a:xfrm>
            <a:off x="2240280" y="4169664"/>
            <a:ext cx="1737360" cy="32004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2" name="Text 80"/>
          <p:cNvSpPr/>
          <p:nvPr/>
        </p:nvSpPr>
        <p:spPr>
          <a:xfrm>
            <a:off x="2313432" y="4169664"/>
            <a:ext cx="15910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50" dirty="0"/>
          </a:p>
        </p:txBody>
      </p:sp>
      <p:sp>
        <p:nvSpPr>
          <p:cNvPr id="83" name="Shape 81"/>
          <p:cNvSpPr/>
          <p:nvPr/>
        </p:nvSpPr>
        <p:spPr>
          <a:xfrm>
            <a:off x="3977640" y="4169664"/>
            <a:ext cx="2194560" cy="32004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4" name="Text 82"/>
          <p:cNvSpPr/>
          <p:nvPr/>
        </p:nvSpPr>
        <p:spPr>
          <a:xfrm>
            <a:off x="4050792" y="4169664"/>
            <a:ext cx="20482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why; build competence and confidence in teams</a:t>
            </a:r>
            <a:endParaRPr lang="en-US" sz="750" dirty="0"/>
          </a:p>
        </p:txBody>
      </p:sp>
      <p:sp>
        <p:nvSpPr>
          <p:cNvPr id="85" name="Shape 83"/>
          <p:cNvSpPr/>
          <p:nvPr/>
        </p:nvSpPr>
        <p:spPr>
          <a:xfrm>
            <a:off x="6172200" y="4169664"/>
            <a:ext cx="1005840" cy="32004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7178040" y="4169664"/>
            <a:ext cx="1783080" cy="320040"/>
          </a:xfrm>
          <a:prstGeom prst="rect">
            <a:avLst/>
          </a:prstGeom>
          <a:solidFill>
            <a:srgbClr val="FFF3E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87" name="Text 85"/>
          <p:cNvSpPr/>
          <p:nvPr/>
        </p:nvSpPr>
        <p:spPr>
          <a:xfrm>
            <a:off x="7251192" y="4169664"/>
            <a:ext cx="163677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Often underfunded</a:t>
            </a:r>
            <a:endParaRPr lang="en-US" sz="850" dirty="0"/>
          </a:p>
        </p:txBody>
      </p:sp>
      <p:sp>
        <p:nvSpPr>
          <p:cNvPr id="88" name="Shape 86"/>
          <p:cNvSpPr/>
          <p:nvPr/>
        </p:nvSpPr>
        <p:spPr>
          <a:xfrm>
            <a:off x="320040" y="4517136"/>
            <a:ext cx="1920240" cy="32004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9" name="Text 87"/>
          <p:cNvSpPr/>
          <p:nvPr/>
        </p:nvSpPr>
        <p:spPr>
          <a:xfrm>
            <a:off x="393192" y="4517136"/>
            <a:ext cx="177393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Executive Sponsor</a:t>
            </a:r>
            <a:endParaRPr lang="en-US" sz="850" dirty="0"/>
          </a:p>
        </p:txBody>
      </p:sp>
      <p:sp>
        <p:nvSpPr>
          <p:cNvPr id="90" name="Shape 88"/>
          <p:cNvSpPr/>
          <p:nvPr/>
        </p:nvSpPr>
        <p:spPr>
          <a:xfrm>
            <a:off x="2240280" y="4517136"/>
            <a:ext cx="1737360" cy="32004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1" name="Text 89"/>
          <p:cNvSpPr/>
          <p:nvPr/>
        </p:nvSpPr>
        <p:spPr>
          <a:xfrm>
            <a:off x="2313432" y="4517136"/>
            <a:ext cx="15910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50" dirty="0"/>
          </a:p>
        </p:txBody>
      </p:sp>
      <p:sp>
        <p:nvSpPr>
          <p:cNvPr id="92" name="Shape 90"/>
          <p:cNvSpPr/>
          <p:nvPr/>
        </p:nvSpPr>
        <p:spPr>
          <a:xfrm>
            <a:off x="3977640" y="4517136"/>
            <a:ext cx="2194560" cy="32004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3" name="Text 91"/>
          <p:cNvSpPr/>
          <p:nvPr/>
        </p:nvSpPr>
        <p:spPr>
          <a:xfrm>
            <a:off x="4050792" y="4517136"/>
            <a:ext cx="20482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Unblock decisions; set the tone; hold team accountable</a:t>
            </a:r>
            <a:endParaRPr lang="en-US" sz="750" dirty="0"/>
          </a:p>
        </p:txBody>
      </p:sp>
      <p:sp>
        <p:nvSpPr>
          <p:cNvPr id="94" name="Shape 92"/>
          <p:cNvSpPr/>
          <p:nvPr/>
        </p:nvSpPr>
        <p:spPr>
          <a:xfrm>
            <a:off x="6172200" y="4517136"/>
            <a:ext cx="1005840" cy="32004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7178040" y="4517136"/>
            <a:ext cx="1783080" cy="32004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ROLES MAPPING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B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Roles Mapping — Team Cards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card per role — name, function, and key deliverable at a glance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Roles Mapping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89888"/>
            <a:ext cx="2029968" cy="1298448"/>
          </a:xfrm>
          <a:prstGeom prst="rect">
            <a:avLst/>
          </a:prstGeom>
          <a:solidFill>
            <a:srgbClr val="E8EEF4"/>
          </a:solidFill>
          <a:ln w="19050">
            <a:solidFill>
              <a:srgbClr val="003366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20040" y="1389888"/>
            <a:ext cx="2029968" cy="54864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618488" y="1481328"/>
            <a:ext cx="658368" cy="201168"/>
          </a:xfrm>
          <a:prstGeom prst="roundRect">
            <a:avLst>
              <a:gd name="adj" fmla="val 22727"/>
            </a:avLst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618488" y="1481328"/>
            <a:ext cx="6583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</a:t>
            </a:r>
            <a:endParaRPr lang="en-US" sz="700" dirty="0"/>
          </a:p>
        </p:txBody>
      </p:sp>
      <p:sp>
        <p:nvSpPr>
          <p:cNvPr id="14" name="Text 12"/>
          <p:cNvSpPr/>
          <p:nvPr/>
        </p:nvSpPr>
        <p:spPr>
          <a:xfrm>
            <a:off x="411480" y="1499616"/>
            <a:ext cx="12070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</a:t>
            </a:r>
            <a:endParaRPr lang="en-US" sz="1200" dirty="0"/>
          </a:p>
          <a:p>
            <a:pPr indent="0" marL="0">
              <a:buNone/>
            </a:pPr>
            <a:r>
              <a:rPr lang="en-US" sz="12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Engineer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11480" y="1920240"/>
            <a:ext cx="1847088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16" name="Text 14"/>
          <p:cNvSpPr/>
          <p:nvPr/>
        </p:nvSpPr>
        <p:spPr>
          <a:xfrm>
            <a:off x="411480" y="1956816"/>
            <a:ext cx="51206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905256" y="1956816"/>
            <a:ext cx="13533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/ Team</a:t>
            </a:r>
            <a:endParaRPr lang="en-US" sz="800" dirty="0"/>
          </a:p>
        </p:txBody>
      </p:sp>
      <p:sp>
        <p:nvSpPr>
          <p:cNvPr id="18" name="Shape 16"/>
          <p:cNvSpPr/>
          <p:nvPr/>
        </p:nvSpPr>
        <p:spPr>
          <a:xfrm>
            <a:off x="411480" y="2194560"/>
            <a:ext cx="1847088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19" name="Text 17"/>
          <p:cNvSpPr/>
          <p:nvPr/>
        </p:nvSpPr>
        <p:spPr>
          <a:xfrm>
            <a:off x="411480" y="2231136"/>
            <a:ext cx="7498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Output:</a:t>
            </a:r>
            <a:endParaRPr lang="en-US" sz="750" dirty="0"/>
          </a:p>
        </p:txBody>
      </p:sp>
      <p:sp>
        <p:nvSpPr>
          <p:cNvPr id="20" name="Text 18"/>
          <p:cNvSpPr/>
          <p:nvPr/>
        </p:nvSpPr>
        <p:spPr>
          <a:xfrm>
            <a:off x="1161288" y="2231136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Current-state process map</a:t>
            </a:r>
            <a:endParaRPr lang="en-US" sz="750" dirty="0"/>
          </a:p>
        </p:txBody>
      </p:sp>
      <p:sp>
        <p:nvSpPr>
          <p:cNvPr id="21" name="Shape 19"/>
          <p:cNvSpPr/>
          <p:nvPr/>
        </p:nvSpPr>
        <p:spPr>
          <a:xfrm>
            <a:off x="2532888" y="1389888"/>
            <a:ext cx="2029968" cy="1298448"/>
          </a:xfrm>
          <a:prstGeom prst="rect">
            <a:avLst/>
          </a:prstGeom>
          <a:solidFill>
            <a:srgbClr val="E8EEF4"/>
          </a:solidFill>
          <a:ln w="19050">
            <a:solidFill>
              <a:srgbClr val="003366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2532888" y="1389888"/>
            <a:ext cx="2029968" cy="54864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3831336" y="1481328"/>
            <a:ext cx="658368" cy="201168"/>
          </a:xfrm>
          <a:prstGeom prst="roundRect">
            <a:avLst>
              <a:gd name="adj" fmla="val 22727"/>
            </a:avLst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831336" y="1481328"/>
            <a:ext cx="6583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</a:t>
            </a:r>
            <a:endParaRPr lang="en-US" sz="700" dirty="0"/>
          </a:p>
        </p:txBody>
      </p:sp>
      <p:sp>
        <p:nvSpPr>
          <p:cNvPr id="25" name="Text 23"/>
          <p:cNvSpPr/>
          <p:nvPr/>
        </p:nvSpPr>
        <p:spPr>
          <a:xfrm>
            <a:off x="2624328" y="1499616"/>
            <a:ext cx="12070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</a:t>
            </a:r>
            <a:endParaRPr lang="en-US" sz="1200" dirty="0"/>
          </a:p>
          <a:p>
            <a:pPr indent="0" marL="0">
              <a:buNone/>
            </a:pPr>
            <a:r>
              <a:rPr lang="en-US" sz="12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Engineer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2624328" y="1920240"/>
            <a:ext cx="1847088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27" name="Text 25"/>
          <p:cNvSpPr/>
          <p:nvPr/>
        </p:nvSpPr>
        <p:spPr>
          <a:xfrm>
            <a:off x="2624328" y="1956816"/>
            <a:ext cx="51206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3118104" y="1956816"/>
            <a:ext cx="13533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/ Team</a:t>
            </a:r>
            <a:endParaRPr lang="en-US" sz="800" dirty="0"/>
          </a:p>
        </p:txBody>
      </p:sp>
      <p:sp>
        <p:nvSpPr>
          <p:cNvPr id="29" name="Shape 27"/>
          <p:cNvSpPr/>
          <p:nvPr/>
        </p:nvSpPr>
        <p:spPr>
          <a:xfrm>
            <a:off x="2624328" y="2194560"/>
            <a:ext cx="1847088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30" name="Text 28"/>
          <p:cNvSpPr/>
          <p:nvPr/>
        </p:nvSpPr>
        <p:spPr>
          <a:xfrm>
            <a:off x="2624328" y="2231136"/>
            <a:ext cx="7498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Output:</a:t>
            </a:r>
            <a:endParaRPr lang="en-US" sz="750" dirty="0"/>
          </a:p>
        </p:txBody>
      </p:sp>
      <p:sp>
        <p:nvSpPr>
          <p:cNvPr id="31" name="Text 29"/>
          <p:cNvSpPr/>
          <p:nvPr/>
        </p:nvSpPr>
        <p:spPr>
          <a:xfrm>
            <a:off x="3374136" y="2231136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 checklist + defect log</a:t>
            </a:r>
            <a:endParaRPr lang="en-US" sz="750" dirty="0"/>
          </a:p>
        </p:txBody>
      </p:sp>
      <p:sp>
        <p:nvSpPr>
          <p:cNvPr id="32" name="Shape 30"/>
          <p:cNvSpPr/>
          <p:nvPr/>
        </p:nvSpPr>
        <p:spPr>
          <a:xfrm>
            <a:off x="4745736" y="1389888"/>
            <a:ext cx="2029968" cy="1298448"/>
          </a:xfrm>
          <a:prstGeom prst="rect">
            <a:avLst/>
          </a:prstGeom>
          <a:solidFill>
            <a:srgbClr val="E8EEF4"/>
          </a:solidFill>
          <a:ln w="19050">
            <a:solidFill>
              <a:srgbClr val="003366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3" name="Shape 31"/>
          <p:cNvSpPr/>
          <p:nvPr/>
        </p:nvSpPr>
        <p:spPr>
          <a:xfrm>
            <a:off x="4745736" y="1389888"/>
            <a:ext cx="2029968" cy="54864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6044184" y="1481328"/>
            <a:ext cx="658368" cy="201168"/>
          </a:xfrm>
          <a:prstGeom prst="roundRect">
            <a:avLst>
              <a:gd name="adj" fmla="val 22727"/>
            </a:avLst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044184" y="1481328"/>
            <a:ext cx="6583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</a:t>
            </a:r>
            <a:endParaRPr lang="en-US" sz="700" dirty="0"/>
          </a:p>
        </p:txBody>
      </p:sp>
      <p:sp>
        <p:nvSpPr>
          <p:cNvPr id="36" name="Text 34"/>
          <p:cNvSpPr/>
          <p:nvPr/>
        </p:nvSpPr>
        <p:spPr>
          <a:xfrm>
            <a:off x="4837176" y="1499616"/>
            <a:ext cx="12070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</a:t>
            </a:r>
            <a:endParaRPr lang="en-US" sz="1200" dirty="0"/>
          </a:p>
          <a:p>
            <a:pPr indent="0" marL="0">
              <a:buNone/>
            </a:pPr>
            <a:r>
              <a:rPr lang="en-US" sz="12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Manager</a:t>
            </a:r>
            <a:endParaRPr lang="en-US" sz="1200" dirty="0"/>
          </a:p>
        </p:txBody>
      </p:sp>
      <p:sp>
        <p:nvSpPr>
          <p:cNvPr id="37" name="Shape 35"/>
          <p:cNvSpPr/>
          <p:nvPr/>
        </p:nvSpPr>
        <p:spPr>
          <a:xfrm>
            <a:off x="4837176" y="1920240"/>
            <a:ext cx="1847088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38" name="Text 36"/>
          <p:cNvSpPr/>
          <p:nvPr/>
        </p:nvSpPr>
        <p:spPr>
          <a:xfrm>
            <a:off x="4837176" y="1956816"/>
            <a:ext cx="51206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</a:t>
            </a:r>
            <a:endParaRPr lang="en-US" sz="800" dirty="0"/>
          </a:p>
        </p:txBody>
      </p:sp>
      <p:sp>
        <p:nvSpPr>
          <p:cNvPr id="39" name="Text 37"/>
          <p:cNvSpPr/>
          <p:nvPr/>
        </p:nvSpPr>
        <p:spPr>
          <a:xfrm>
            <a:off x="5330952" y="1956816"/>
            <a:ext cx="13533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/ Team</a:t>
            </a:r>
            <a:endParaRPr lang="en-US" sz="800" dirty="0"/>
          </a:p>
        </p:txBody>
      </p:sp>
      <p:sp>
        <p:nvSpPr>
          <p:cNvPr id="40" name="Shape 38"/>
          <p:cNvSpPr/>
          <p:nvPr/>
        </p:nvSpPr>
        <p:spPr>
          <a:xfrm>
            <a:off x="4837176" y="2194560"/>
            <a:ext cx="1847088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41" name="Text 39"/>
          <p:cNvSpPr/>
          <p:nvPr/>
        </p:nvSpPr>
        <p:spPr>
          <a:xfrm>
            <a:off x="4837176" y="2231136"/>
            <a:ext cx="7498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Output:</a:t>
            </a:r>
            <a:endParaRPr lang="en-US" sz="750" dirty="0"/>
          </a:p>
        </p:txBody>
      </p:sp>
      <p:sp>
        <p:nvSpPr>
          <p:cNvPr id="42" name="Text 40"/>
          <p:cNvSpPr/>
          <p:nvPr/>
        </p:nvSpPr>
        <p:spPr>
          <a:xfrm>
            <a:off x="5586984" y="2231136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 story + acceptance crit.</a:t>
            </a:r>
            <a:endParaRPr lang="en-US" sz="750" dirty="0"/>
          </a:p>
        </p:txBody>
      </p:sp>
      <p:sp>
        <p:nvSpPr>
          <p:cNvPr id="43" name="Shape 41"/>
          <p:cNvSpPr/>
          <p:nvPr/>
        </p:nvSpPr>
        <p:spPr>
          <a:xfrm>
            <a:off x="6958584" y="1389888"/>
            <a:ext cx="2029968" cy="1298448"/>
          </a:xfrm>
          <a:prstGeom prst="rect">
            <a:avLst/>
          </a:prstGeom>
          <a:solidFill>
            <a:srgbClr val="E8EEF4"/>
          </a:solidFill>
          <a:ln w="1905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44" name="Shape 42"/>
          <p:cNvSpPr/>
          <p:nvPr/>
        </p:nvSpPr>
        <p:spPr>
          <a:xfrm>
            <a:off x="6958584" y="1389888"/>
            <a:ext cx="2029968" cy="54864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8257032" y="1481328"/>
            <a:ext cx="658368" cy="201168"/>
          </a:xfrm>
          <a:prstGeom prst="roundRect">
            <a:avLst>
              <a:gd name="adj" fmla="val 22727"/>
            </a:avLst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8257032" y="1481328"/>
            <a:ext cx="6583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</a:t>
            </a:r>
            <a:endParaRPr lang="en-US" sz="700" dirty="0"/>
          </a:p>
        </p:txBody>
      </p:sp>
      <p:sp>
        <p:nvSpPr>
          <p:cNvPr id="47" name="Text 45"/>
          <p:cNvSpPr/>
          <p:nvPr/>
        </p:nvSpPr>
        <p:spPr>
          <a:xfrm>
            <a:off x="7050024" y="1499616"/>
            <a:ext cx="12070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PMO Lead</a:t>
            </a:r>
            <a:endParaRPr lang="en-US" sz="1200" dirty="0"/>
          </a:p>
        </p:txBody>
      </p:sp>
      <p:sp>
        <p:nvSpPr>
          <p:cNvPr id="48" name="Shape 46"/>
          <p:cNvSpPr/>
          <p:nvPr/>
        </p:nvSpPr>
        <p:spPr>
          <a:xfrm>
            <a:off x="7050024" y="1920240"/>
            <a:ext cx="1847088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49" name="Text 47"/>
          <p:cNvSpPr/>
          <p:nvPr/>
        </p:nvSpPr>
        <p:spPr>
          <a:xfrm>
            <a:off x="7050024" y="1956816"/>
            <a:ext cx="51206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</a:t>
            </a:r>
            <a:endParaRPr lang="en-US" sz="800" dirty="0"/>
          </a:p>
        </p:txBody>
      </p:sp>
      <p:sp>
        <p:nvSpPr>
          <p:cNvPr id="50" name="Text 48"/>
          <p:cNvSpPr/>
          <p:nvPr/>
        </p:nvSpPr>
        <p:spPr>
          <a:xfrm>
            <a:off x="7543800" y="1956816"/>
            <a:ext cx="13533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/ Team</a:t>
            </a:r>
            <a:endParaRPr lang="en-US" sz="800" dirty="0"/>
          </a:p>
        </p:txBody>
      </p:sp>
      <p:sp>
        <p:nvSpPr>
          <p:cNvPr id="51" name="Shape 49"/>
          <p:cNvSpPr/>
          <p:nvPr/>
        </p:nvSpPr>
        <p:spPr>
          <a:xfrm>
            <a:off x="7050024" y="2194560"/>
            <a:ext cx="1847088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52" name="Text 50"/>
          <p:cNvSpPr/>
          <p:nvPr/>
        </p:nvSpPr>
        <p:spPr>
          <a:xfrm>
            <a:off x="7050024" y="2231136"/>
            <a:ext cx="7498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Output:</a:t>
            </a:r>
            <a:endParaRPr lang="en-US" sz="750" dirty="0"/>
          </a:p>
        </p:txBody>
      </p:sp>
      <p:sp>
        <p:nvSpPr>
          <p:cNvPr id="53" name="Text 51"/>
          <p:cNvSpPr/>
          <p:nvPr/>
        </p:nvSpPr>
        <p:spPr>
          <a:xfrm>
            <a:off x="7799832" y="2231136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plan + risk register</a:t>
            </a:r>
            <a:endParaRPr lang="en-US" sz="750" dirty="0"/>
          </a:p>
        </p:txBody>
      </p:sp>
      <p:sp>
        <p:nvSpPr>
          <p:cNvPr id="54" name="Shape 52"/>
          <p:cNvSpPr/>
          <p:nvPr/>
        </p:nvSpPr>
        <p:spPr>
          <a:xfrm>
            <a:off x="320040" y="2871216"/>
            <a:ext cx="2029968" cy="1298448"/>
          </a:xfrm>
          <a:prstGeom prst="rect">
            <a:avLst/>
          </a:prstGeom>
          <a:solidFill>
            <a:srgbClr val="E8EEF4"/>
          </a:solidFill>
          <a:ln w="1905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55" name="Shape 53"/>
          <p:cNvSpPr/>
          <p:nvPr/>
        </p:nvSpPr>
        <p:spPr>
          <a:xfrm>
            <a:off x="320040" y="2871216"/>
            <a:ext cx="2029968" cy="54864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1618488" y="2962656"/>
            <a:ext cx="658368" cy="201168"/>
          </a:xfrm>
          <a:prstGeom prst="roundRect">
            <a:avLst>
              <a:gd name="adj" fmla="val 22727"/>
            </a:avLst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1618488" y="2962656"/>
            <a:ext cx="6583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Advisory</a:t>
            </a:r>
            <a:endParaRPr lang="en-US" sz="700" dirty="0"/>
          </a:p>
        </p:txBody>
      </p:sp>
      <p:sp>
        <p:nvSpPr>
          <p:cNvPr id="58" name="Text 56"/>
          <p:cNvSpPr/>
          <p:nvPr/>
        </p:nvSpPr>
        <p:spPr>
          <a:xfrm>
            <a:off x="411480" y="2980944"/>
            <a:ext cx="12070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SME</a:t>
            </a:r>
            <a:endParaRPr lang="en-US" sz="1200" dirty="0"/>
          </a:p>
        </p:txBody>
      </p:sp>
      <p:sp>
        <p:nvSpPr>
          <p:cNvPr id="59" name="Shape 57"/>
          <p:cNvSpPr/>
          <p:nvPr/>
        </p:nvSpPr>
        <p:spPr>
          <a:xfrm>
            <a:off x="411480" y="3401568"/>
            <a:ext cx="1847088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60" name="Text 58"/>
          <p:cNvSpPr/>
          <p:nvPr/>
        </p:nvSpPr>
        <p:spPr>
          <a:xfrm>
            <a:off x="411480" y="3438144"/>
            <a:ext cx="51206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</a:t>
            </a:r>
            <a:endParaRPr lang="en-US" sz="800" dirty="0"/>
          </a:p>
        </p:txBody>
      </p:sp>
      <p:sp>
        <p:nvSpPr>
          <p:cNvPr id="61" name="Text 59"/>
          <p:cNvSpPr/>
          <p:nvPr/>
        </p:nvSpPr>
        <p:spPr>
          <a:xfrm>
            <a:off x="905256" y="3438144"/>
            <a:ext cx="13533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/ Team</a:t>
            </a:r>
            <a:endParaRPr lang="en-US" sz="800" dirty="0"/>
          </a:p>
        </p:txBody>
      </p:sp>
      <p:sp>
        <p:nvSpPr>
          <p:cNvPr id="62" name="Shape 60"/>
          <p:cNvSpPr/>
          <p:nvPr/>
        </p:nvSpPr>
        <p:spPr>
          <a:xfrm>
            <a:off x="411480" y="3675888"/>
            <a:ext cx="1847088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63" name="Text 61"/>
          <p:cNvSpPr/>
          <p:nvPr/>
        </p:nvSpPr>
        <p:spPr>
          <a:xfrm>
            <a:off x="411480" y="3712464"/>
            <a:ext cx="7498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Output:</a:t>
            </a:r>
            <a:endParaRPr lang="en-US" sz="750" dirty="0"/>
          </a:p>
        </p:txBody>
      </p:sp>
      <p:sp>
        <p:nvSpPr>
          <p:cNvPr id="64" name="Text 62"/>
          <p:cNvSpPr/>
          <p:nvPr/>
        </p:nvSpPr>
        <p:spPr>
          <a:xfrm>
            <a:off x="1161288" y="3712464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As-is process validation</a:t>
            </a:r>
            <a:endParaRPr lang="en-US" sz="750" dirty="0"/>
          </a:p>
        </p:txBody>
      </p:sp>
      <p:sp>
        <p:nvSpPr>
          <p:cNvPr id="65" name="Shape 63"/>
          <p:cNvSpPr/>
          <p:nvPr/>
        </p:nvSpPr>
        <p:spPr>
          <a:xfrm>
            <a:off x="2532888" y="2871216"/>
            <a:ext cx="2029968" cy="1298448"/>
          </a:xfrm>
          <a:prstGeom prst="rect">
            <a:avLst/>
          </a:prstGeom>
          <a:solidFill>
            <a:srgbClr val="E8EEF4"/>
          </a:solidFill>
          <a:ln w="1905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66" name="Shape 64"/>
          <p:cNvSpPr/>
          <p:nvPr/>
        </p:nvSpPr>
        <p:spPr>
          <a:xfrm>
            <a:off x="2532888" y="2871216"/>
            <a:ext cx="2029968" cy="54864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3831336" y="2962656"/>
            <a:ext cx="658368" cy="201168"/>
          </a:xfrm>
          <a:prstGeom prst="roundRect">
            <a:avLst>
              <a:gd name="adj" fmla="val 22727"/>
            </a:avLst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3831336" y="2962656"/>
            <a:ext cx="6583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Advisory</a:t>
            </a:r>
            <a:endParaRPr lang="en-US" sz="700" dirty="0"/>
          </a:p>
        </p:txBody>
      </p:sp>
      <p:sp>
        <p:nvSpPr>
          <p:cNvPr id="69" name="Text 67"/>
          <p:cNvSpPr/>
          <p:nvPr/>
        </p:nvSpPr>
        <p:spPr>
          <a:xfrm>
            <a:off x="2624328" y="2980944"/>
            <a:ext cx="12070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Analyst</a:t>
            </a:r>
            <a:endParaRPr lang="en-US" sz="1200" dirty="0"/>
          </a:p>
        </p:txBody>
      </p:sp>
      <p:sp>
        <p:nvSpPr>
          <p:cNvPr id="70" name="Shape 68"/>
          <p:cNvSpPr/>
          <p:nvPr/>
        </p:nvSpPr>
        <p:spPr>
          <a:xfrm>
            <a:off x="2624328" y="3401568"/>
            <a:ext cx="1847088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71" name="Text 69"/>
          <p:cNvSpPr/>
          <p:nvPr/>
        </p:nvSpPr>
        <p:spPr>
          <a:xfrm>
            <a:off x="2624328" y="3438144"/>
            <a:ext cx="51206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</a:t>
            </a:r>
            <a:endParaRPr lang="en-US" sz="800" dirty="0"/>
          </a:p>
        </p:txBody>
      </p:sp>
      <p:sp>
        <p:nvSpPr>
          <p:cNvPr id="72" name="Text 70"/>
          <p:cNvSpPr/>
          <p:nvPr/>
        </p:nvSpPr>
        <p:spPr>
          <a:xfrm>
            <a:off x="3118104" y="3438144"/>
            <a:ext cx="13533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/ Team</a:t>
            </a:r>
            <a:endParaRPr lang="en-US" sz="800" dirty="0"/>
          </a:p>
        </p:txBody>
      </p:sp>
      <p:sp>
        <p:nvSpPr>
          <p:cNvPr id="73" name="Shape 71"/>
          <p:cNvSpPr/>
          <p:nvPr/>
        </p:nvSpPr>
        <p:spPr>
          <a:xfrm>
            <a:off x="2624328" y="3675888"/>
            <a:ext cx="1847088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74" name="Text 72"/>
          <p:cNvSpPr/>
          <p:nvPr/>
        </p:nvSpPr>
        <p:spPr>
          <a:xfrm>
            <a:off x="2624328" y="3712464"/>
            <a:ext cx="7498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Output:</a:t>
            </a:r>
            <a:endParaRPr lang="en-US" sz="750" dirty="0"/>
          </a:p>
        </p:txBody>
      </p:sp>
      <p:sp>
        <p:nvSpPr>
          <p:cNvPr id="75" name="Text 73"/>
          <p:cNvSpPr/>
          <p:nvPr/>
        </p:nvSpPr>
        <p:spPr>
          <a:xfrm>
            <a:off x="3374136" y="3712464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KPI dashboard + baseline</a:t>
            </a:r>
            <a:endParaRPr lang="en-US" sz="750" dirty="0"/>
          </a:p>
        </p:txBody>
      </p:sp>
      <p:sp>
        <p:nvSpPr>
          <p:cNvPr id="76" name="Shape 74"/>
          <p:cNvSpPr/>
          <p:nvPr/>
        </p:nvSpPr>
        <p:spPr>
          <a:xfrm>
            <a:off x="4745736" y="2871216"/>
            <a:ext cx="2029968" cy="1298448"/>
          </a:xfrm>
          <a:prstGeom prst="rect">
            <a:avLst/>
          </a:prstGeom>
          <a:solidFill>
            <a:srgbClr val="E8EEF4"/>
          </a:solidFill>
          <a:ln w="1905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77" name="Shape 75"/>
          <p:cNvSpPr/>
          <p:nvPr/>
        </p:nvSpPr>
        <p:spPr>
          <a:xfrm>
            <a:off x="4745736" y="2871216"/>
            <a:ext cx="2029968" cy="54864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6044184" y="2962656"/>
            <a:ext cx="658368" cy="201168"/>
          </a:xfrm>
          <a:prstGeom prst="roundRect">
            <a:avLst>
              <a:gd name="adj" fmla="val 22727"/>
            </a:avLst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9" name="Text 77"/>
          <p:cNvSpPr/>
          <p:nvPr/>
        </p:nvSpPr>
        <p:spPr>
          <a:xfrm>
            <a:off x="6044184" y="2962656"/>
            <a:ext cx="6583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People</a:t>
            </a:r>
            <a:endParaRPr lang="en-US" sz="700" dirty="0"/>
          </a:p>
        </p:txBody>
      </p:sp>
      <p:sp>
        <p:nvSpPr>
          <p:cNvPr id="80" name="Text 78"/>
          <p:cNvSpPr/>
          <p:nvPr/>
        </p:nvSpPr>
        <p:spPr>
          <a:xfrm>
            <a:off x="4837176" y="2980944"/>
            <a:ext cx="12070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Change Mgmt</a:t>
            </a:r>
            <a:endParaRPr lang="en-US" sz="1200" dirty="0"/>
          </a:p>
        </p:txBody>
      </p:sp>
      <p:sp>
        <p:nvSpPr>
          <p:cNvPr id="81" name="Shape 79"/>
          <p:cNvSpPr/>
          <p:nvPr/>
        </p:nvSpPr>
        <p:spPr>
          <a:xfrm>
            <a:off x="4837176" y="3401568"/>
            <a:ext cx="1847088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82" name="Text 80"/>
          <p:cNvSpPr/>
          <p:nvPr/>
        </p:nvSpPr>
        <p:spPr>
          <a:xfrm>
            <a:off x="4837176" y="3438144"/>
            <a:ext cx="51206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</a:t>
            </a:r>
            <a:endParaRPr lang="en-US" sz="800" dirty="0"/>
          </a:p>
        </p:txBody>
      </p:sp>
      <p:sp>
        <p:nvSpPr>
          <p:cNvPr id="83" name="Text 81"/>
          <p:cNvSpPr/>
          <p:nvPr/>
        </p:nvSpPr>
        <p:spPr>
          <a:xfrm>
            <a:off x="5330952" y="3438144"/>
            <a:ext cx="13533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/ Team</a:t>
            </a:r>
            <a:endParaRPr lang="en-US" sz="800" dirty="0"/>
          </a:p>
        </p:txBody>
      </p:sp>
      <p:sp>
        <p:nvSpPr>
          <p:cNvPr id="84" name="Shape 82"/>
          <p:cNvSpPr/>
          <p:nvPr/>
        </p:nvSpPr>
        <p:spPr>
          <a:xfrm>
            <a:off x="4837176" y="3675888"/>
            <a:ext cx="1847088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85" name="Text 83"/>
          <p:cNvSpPr/>
          <p:nvPr/>
        </p:nvSpPr>
        <p:spPr>
          <a:xfrm>
            <a:off x="4837176" y="3712464"/>
            <a:ext cx="7498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Output:</a:t>
            </a:r>
            <a:endParaRPr lang="en-US" sz="750" dirty="0"/>
          </a:p>
        </p:txBody>
      </p:sp>
      <p:sp>
        <p:nvSpPr>
          <p:cNvPr id="86" name="Text 84"/>
          <p:cNvSpPr/>
          <p:nvPr/>
        </p:nvSpPr>
        <p:spPr>
          <a:xfrm>
            <a:off x="5586984" y="3712464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Comms plan + training kit</a:t>
            </a:r>
            <a:endParaRPr lang="en-US" sz="750" dirty="0"/>
          </a:p>
        </p:txBody>
      </p:sp>
      <p:sp>
        <p:nvSpPr>
          <p:cNvPr id="87" name="Shape 85"/>
          <p:cNvSpPr/>
          <p:nvPr/>
        </p:nvSpPr>
        <p:spPr>
          <a:xfrm>
            <a:off x="6958584" y="2871216"/>
            <a:ext cx="2029968" cy="1298448"/>
          </a:xfrm>
          <a:prstGeom prst="rect">
            <a:avLst/>
          </a:prstGeom>
          <a:solidFill>
            <a:srgbClr val="E8EEF4"/>
          </a:solidFill>
          <a:ln w="19050">
            <a:solidFill>
              <a:srgbClr val="003366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88" name="Shape 86"/>
          <p:cNvSpPr/>
          <p:nvPr/>
        </p:nvSpPr>
        <p:spPr>
          <a:xfrm>
            <a:off x="6958584" y="2871216"/>
            <a:ext cx="2029968" cy="54864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8257032" y="2962656"/>
            <a:ext cx="658368" cy="201168"/>
          </a:xfrm>
          <a:prstGeom prst="roundRect">
            <a:avLst>
              <a:gd name="adj" fmla="val 22727"/>
            </a:avLst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0" name="Text 88"/>
          <p:cNvSpPr/>
          <p:nvPr/>
        </p:nvSpPr>
        <p:spPr>
          <a:xfrm>
            <a:off x="8257032" y="2962656"/>
            <a:ext cx="6583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</a:t>
            </a:r>
            <a:endParaRPr lang="en-US" sz="700" dirty="0"/>
          </a:p>
        </p:txBody>
      </p:sp>
      <p:sp>
        <p:nvSpPr>
          <p:cNvPr id="91" name="Text 89"/>
          <p:cNvSpPr/>
          <p:nvPr/>
        </p:nvSpPr>
        <p:spPr>
          <a:xfrm>
            <a:off x="7050024" y="2980944"/>
            <a:ext cx="12070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 Sponsor</a:t>
            </a:r>
            <a:endParaRPr lang="en-US" sz="1200" dirty="0"/>
          </a:p>
        </p:txBody>
      </p:sp>
      <p:sp>
        <p:nvSpPr>
          <p:cNvPr id="92" name="Shape 90"/>
          <p:cNvSpPr/>
          <p:nvPr/>
        </p:nvSpPr>
        <p:spPr>
          <a:xfrm>
            <a:off x="7050024" y="3401568"/>
            <a:ext cx="1847088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93" name="Text 91"/>
          <p:cNvSpPr/>
          <p:nvPr/>
        </p:nvSpPr>
        <p:spPr>
          <a:xfrm>
            <a:off x="7050024" y="3438144"/>
            <a:ext cx="51206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</a:t>
            </a:r>
            <a:endParaRPr lang="en-US" sz="800" dirty="0"/>
          </a:p>
        </p:txBody>
      </p:sp>
      <p:sp>
        <p:nvSpPr>
          <p:cNvPr id="94" name="Text 92"/>
          <p:cNvSpPr/>
          <p:nvPr/>
        </p:nvSpPr>
        <p:spPr>
          <a:xfrm>
            <a:off x="7543800" y="3438144"/>
            <a:ext cx="13533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/ Team</a:t>
            </a:r>
            <a:endParaRPr lang="en-US" sz="800" dirty="0"/>
          </a:p>
        </p:txBody>
      </p:sp>
      <p:sp>
        <p:nvSpPr>
          <p:cNvPr id="95" name="Shape 93"/>
          <p:cNvSpPr/>
          <p:nvPr/>
        </p:nvSpPr>
        <p:spPr>
          <a:xfrm>
            <a:off x="7050024" y="3675888"/>
            <a:ext cx="1847088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96" name="Text 94"/>
          <p:cNvSpPr/>
          <p:nvPr/>
        </p:nvSpPr>
        <p:spPr>
          <a:xfrm>
            <a:off x="7050024" y="3712464"/>
            <a:ext cx="7498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Output:</a:t>
            </a:r>
            <a:endParaRPr lang="en-US" sz="750" dirty="0"/>
          </a:p>
        </p:txBody>
      </p:sp>
      <p:sp>
        <p:nvSpPr>
          <p:cNvPr id="97" name="Text 95"/>
          <p:cNvSpPr/>
          <p:nvPr/>
        </p:nvSpPr>
        <p:spPr>
          <a:xfrm>
            <a:off x="7799832" y="3712464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 log + escalation path</a:t>
            </a:r>
            <a:endParaRPr lang="en-US" sz="7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ROLES MAPPING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C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Responsibility Wheel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Visualise who holds the core functions — fill in name and load per segment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Roles Mapping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2999232" y="2679192"/>
            <a:ext cx="950976" cy="950976"/>
          </a:xfrm>
          <a:prstGeom prst="ellipse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2999232" y="2679192"/>
            <a:ext cx="950976" cy="9509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2990088" y="1650492"/>
            <a:ext cx="969264" cy="658368"/>
          </a:xfrm>
          <a:prstGeom prst="rect">
            <a:avLst/>
          </a:prstGeom>
          <a:solidFill>
            <a:srgbClr val="003366"/>
          </a:solidFill>
          <a:ln w="25400">
            <a:solidFill>
              <a:srgbClr val="FFFFFF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2990088" y="1650492"/>
            <a:ext cx="96926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Eng.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3474720" y="2624328"/>
            <a:ext cx="0" cy="-278892"/>
          </a:xfrm>
          <a:prstGeom prst="line">
            <a:avLst/>
          </a:prstGeom>
          <a:noFill/>
          <a:ln w="12700">
            <a:solidFill>
              <a:srgbClr val="C5D4E3"/>
            </a:solidFill>
            <a:prstDash val="dash"/>
          </a:ln>
        </p:spPr>
      </p:sp>
      <p:sp>
        <p:nvSpPr>
          <p:cNvPr id="15" name="Shape 13"/>
          <p:cNvSpPr/>
          <p:nvPr/>
        </p:nvSpPr>
        <p:spPr>
          <a:xfrm>
            <a:off x="3820941" y="1994643"/>
            <a:ext cx="969264" cy="658368"/>
          </a:xfrm>
          <a:prstGeom prst="rect">
            <a:avLst/>
          </a:prstGeom>
          <a:solidFill>
            <a:srgbClr val="336699">
              <a:alpha val="80000"/>
            </a:srgbClr>
          </a:solidFill>
          <a:ln w="25400">
            <a:solidFill>
              <a:srgbClr val="FFFFFF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3820941" y="1994643"/>
            <a:ext cx="96926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Eng.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3849735" y="2779665"/>
            <a:ext cx="197206" cy="-197206"/>
          </a:xfrm>
          <a:prstGeom prst="line">
            <a:avLst/>
          </a:prstGeom>
          <a:noFill/>
          <a:ln w="12700">
            <a:solidFill>
              <a:srgbClr val="C5D4E3"/>
            </a:solidFill>
            <a:prstDash val="dash"/>
          </a:ln>
        </p:spPr>
      </p:sp>
      <p:sp>
        <p:nvSpPr>
          <p:cNvPr id="18" name="Shape 16"/>
          <p:cNvSpPr/>
          <p:nvPr/>
        </p:nvSpPr>
        <p:spPr>
          <a:xfrm>
            <a:off x="4165092" y="2825496"/>
            <a:ext cx="969264" cy="658368"/>
          </a:xfrm>
          <a:prstGeom prst="rect">
            <a:avLst/>
          </a:prstGeom>
          <a:solidFill>
            <a:srgbClr val="FF6600"/>
          </a:solidFill>
          <a:ln w="25400">
            <a:solidFill>
              <a:srgbClr val="FFFFFF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4165092" y="2825496"/>
            <a:ext cx="96926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Mgmt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4005072" y="3154680"/>
            <a:ext cx="278892" cy="0"/>
          </a:xfrm>
          <a:prstGeom prst="line">
            <a:avLst/>
          </a:prstGeom>
          <a:noFill/>
          <a:ln w="12700">
            <a:solidFill>
              <a:srgbClr val="C5D4E3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3820941" y="3656349"/>
            <a:ext cx="969264" cy="658368"/>
          </a:xfrm>
          <a:prstGeom prst="rect">
            <a:avLst/>
          </a:prstGeom>
          <a:solidFill>
            <a:srgbClr val="003366">
              <a:alpha val="80000"/>
            </a:srgbClr>
          </a:solidFill>
          <a:ln w="25400">
            <a:solidFill>
              <a:srgbClr val="FFFFFF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3820941" y="3656349"/>
            <a:ext cx="96926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PMO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3849735" y="3529695"/>
            <a:ext cx="197206" cy="197206"/>
          </a:xfrm>
          <a:prstGeom prst="line">
            <a:avLst/>
          </a:prstGeom>
          <a:noFill/>
          <a:ln w="12700">
            <a:solidFill>
              <a:srgbClr val="C5D4E3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2990088" y="4000500"/>
            <a:ext cx="969264" cy="658368"/>
          </a:xfrm>
          <a:prstGeom prst="rect">
            <a:avLst/>
          </a:prstGeom>
          <a:solidFill>
            <a:srgbClr val="336699"/>
          </a:solidFill>
          <a:ln w="25400">
            <a:solidFill>
              <a:srgbClr val="FFFFFF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2990088" y="4000500"/>
            <a:ext cx="96926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SME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3474720" y="3685032"/>
            <a:ext cx="0" cy="278892"/>
          </a:xfrm>
          <a:prstGeom prst="line">
            <a:avLst/>
          </a:prstGeom>
          <a:noFill/>
          <a:ln w="12700">
            <a:solidFill>
              <a:srgbClr val="C5D4E3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2159235" y="3656349"/>
            <a:ext cx="969264" cy="658368"/>
          </a:xfrm>
          <a:prstGeom prst="rect">
            <a:avLst/>
          </a:prstGeom>
          <a:solidFill>
            <a:srgbClr val="FF6600">
              <a:alpha val="80000"/>
            </a:srgbClr>
          </a:solidFill>
          <a:ln w="25400">
            <a:solidFill>
              <a:srgbClr val="FFFFFF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2159235" y="3656349"/>
            <a:ext cx="96926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Analysis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3099705" y="3529695"/>
            <a:ext cx="-197206" cy="197206"/>
          </a:xfrm>
          <a:prstGeom prst="line">
            <a:avLst/>
          </a:prstGeom>
          <a:noFill/>
          <a:ln w="12700">
            <a:solidFill>
              <a:srgbClr val="C5D4E3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1815084" y="2825496"/>
            <a:ext cx="969264" cy="658368"/>
          </a:xfrm>
          <a:prstGeom prst="rect">
            <a:avLst/>
          </a:prstGeom>
          <a:solidFill>
            <a:srgbClr val="003366"/>
          </a:solidFill>
          <a:ln w="25400">
            <a:solidFill>
              <a:srgbClr val="FFFFFF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1815084" y="2825496"/>
            <a:ext cx="96926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Change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Mgmt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2944368" y="3154680"/>
            <a:ext cx="-278892" cy="0"/>
          </a:xfrm>
          <a:prstGeom prst="line">
            <a:avLst/>
          </a:prstGeom>
          <a:noFill/>
          <a:ln w="12700">
            <a:solidFill>
              <a:srgbClr val="C5D4E3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2159235" y="1994643"/>
            <a:ext cx="969264" cy="658368"/>
          </a:xfrm>
          <a:prstGeom prst="rect">
            <a:avLst/>
          </a:prstGeom>
          <a:solidFill>
            <a:srgbClr val="336699">
              <a:alpha val="80000"/>
            </a:srgbClr>
          </a:solidFill>
          <a:ln w="25400">
            <a:solidFill>
              <a:srgbClr val="FFFFFF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4" name="Text 32"/>
          <p:cNvSpPr/>
          <p:nvPr/>
        </p:nvSpPr>
        <p:spPr>
          <a:xfrm>
            <a:off x="2159235" y="1994643"/>
            <a:ext cx="96926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Sponsor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3099705" y="2779665"/>
            <a:ext cx="-197206" cy="-197206"/>
          </a:xfrm>
          <a:prstGeom prst="line">
            <a:avLst/>
          </a:prstGeom>
          <a:noFill/>
          <a:ln w="12700">
            <a:solidFill>
              <a:srgbClr val="C5D4E3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5532120" y="1389888"/>
            <a:ext cx="3273552" cy="329184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5532120" y="1389888"/>
            <a:ext cx="327355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  ·  Owner  ·  Load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5532120" y="1755648"/>
            <a:ext cx="3273552" cy="33832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5532120" y="1755648"/>
            <a:ext cx="54864" cy="338328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5641848" y="1755648"/>
            <a:ext cx="100584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Eng.</a:t>
            </a:r>
            <a:endParaRPr lang="en-US" sz="850" dirty="0"/>
          </a:p>
        </p:txBody>
      </p:sp>
      <p:sp>
        <p:nvSpPr>
          <p:cNvPr id="41" name="Text 39"/>
          <p:cNvSpPr/>
          <p:nvPr/>
        </p:nvSpPr>
        <p:spPr>
          <a:xfrm>
            <a:off x="6665976" y="1755648"/>
            <a:ext cx="118872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/ Team</a:t>
            </a:r>
            <a:endParaRPr lang="en-US" sz="850" dirty="0"/>
          </a:p>
        </p:txBody>
      </p:sp>
      <p:sp>
        <p:nvSpPr>
          <p:cNvPr id="42" name="Text 40"/>
          <p:cNvSpPr/>
          <p:nvPr/>
        </p:nvSpPr>
        <p:spPr>
          <a:xfrm>
            <a:off x="7872984" y="1755648"/>
            <a:ext cx="82296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 %</a:t>
            </a:r>
            <a:endParaRPr lang="en-US" sz="850" dirty="0"/>
          </a:p>
        </p:txBody>
      </p:sp>
      <p:sp>
        <p:nvSpPr>
          <p:cNvPr id="43" name="Shape 41"/>
          <p:cNvSpPr/>
          <p:nvPr/>
        </p:nvSpPr>
        <p:spPr>
          <a:xfrm>
            <a:off x="5532120" y="2121408"/>
            <a:ext cx="3273552" cy="33832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5532120" y="2121408"/>
            <a:ext cx="54864" cy="338328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5641848" y="2121408"/>
            <a:ext cx="100584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 Eng.</a:t>
            </a:r>
            <a:endParaRPr lang="en-US" sz="850" dirty="0"/>
          </a:p>
        </p:txBody>
      </p:sp>
      <p:sp>
        <p:nvSpPr>
          <p:cNvPr id="46" name="Text 44"/>
          <p:cNvSpPr/>
          <p:nvPr/>
        </p:nvSpPr>
        <p:spPr>
          <a:xfrm>
            <a:off x="6665976" y="2121408"/>
            <a:ext cx="118872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/ Team</a:t>
            </a:r>
            <a:endParaRPr lang="en-US" sz="850" dirty="0"/>
          </a:p>
        </p:txBody>
      </p:sp>
      <p:sp>
        <p:nvSpPr>
          <p:cNvPr id="47" name="Text 45"/>
          <p:cNvSpPr/>
          <p:nvPr/>
        </p:nvSpPr>
        <p:spPr>
          <a:xfrm>
            <a:off x="7872984" y="2121408"/>
            <a:ext cx="82296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 %</a:t>
            </a:r>
            <a:endParaRPr lang="en-US" sz="850" dirty="0"/>
          </a:p>
        </p:txBody>
      </p:sp>
      <p:sp>
        <p:nvSpPr>
          <p:cNvPr id="48" name="Shape 46"/>
          <p:cNvSpPr/>
          <p:nvPr/>
        </p:nvSpPr>
        <p:spPr>
          <a:xfrm>
            <a:off x="5532120" y="2487168"/>
            <a:ext cx="3273552" cy="33832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5532120" y="2487168"/>
            <a:ext cx="54864" cy="33832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5641848" y="2487168"/>
            <a:ext cx="100584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Mgmt</a:t>
            </a:r>
            <a:endParaRPr lang="en-US" sz="850" dirty="0"/>
          </a:p>
        </p:txBody>
      </p:sp>
      <p:sp>
        <p:nvSpPr>
          <p:cNvPr id="51" name="Text 49"/>
          <p:cNvSpPr/>
          <p:nvPr/>
        </p:nvSpPr>
        <p:spPr>
          <a:xfrm>
            <a:off x="6665976" y="2487168"/>
            <a:ext cx="118872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/ Team</a:t>
            </a:r>
            <a:endParaRPr lang="en-US" sz="850" dirty="0"/>
          </a:p>
        </p:txBody>
      </p:sp>
      <p:sp>
        <p:nvSpPr>
          <p:cNvPr id="52" name="Text 50"/>
          <p:cNvSpPr/>
          <p:nvPr/>
        </p:nvSpPr>
        <p:spPr>
          <a:xfrm>
            <a:off x="7872984" y="2487168"/>
            <a:ext cx="82296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 %</a:t>
            </a:r>
            <a:endParaRPr lang="en-US" sz="850" dirty="0"/>
          </a:p>
        </p:txBody>
      </p:sp>
      <p:sp>
        <p:nvSpPr>
          <p:cNvPr id="53" name="Shape 51"/>
          <p:cNvSpPr/>
          <p:nvPr/>
        </p:nvSpPr>
        <p:spPr>
          <a:xfrm>
            <a:off x="5532120" y="2852928"/>
            <a:ext cx="3273552" cy="33832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5532120" y="2852928"/>
            <a:ext cx="54864" cy="338328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5641848" y="2852928"/>
            <a:ext cx="100584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PMO Lead</a:t>
            </a:r>
            <a:endParaRPr lang="en-US" sz="850" dirty="0"/>
          </a:p>
        </p:txBody>
      </p:sp>
      <p:sp>
        <p:nvSpPr>
          <p:cNvPr id="56" name="Text 54"/>
          <p:cNvSpPr/>
          <p:nvPr/>
        </p:nvSpPr>
        <p:spPr>
          <a:xfrm>
            <a:off x="6665976" y="2852928"/>
            <a:ext cx="118872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/ Team</a:t>
            </a:r>
            <a:endParaRPr lang="en-US" sz="850" dirty="0"/>
          </a:p>
        </p:txBody>
      </p:sp>
      <p:sp>
        <p:nvSpPr>
          <p:cNvPr id="57" name="Text 55"/>
          <p:cNvSpPr/>
          <p:nvPr/>
        </p:nvSpPr>
        <p:spPr>
          <a:xfrm>
            <a:off x="7872984" y="2852928"/>
            <a:ext cx="82296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 %</a:t>
            </a:r>
            <a:endParaRPr lang="en-US" sz="850" dirty="0"/>
          </a:p>
        </p:txBody>
      </p:sp>
      <p:sp>
        <p:nvSpPr>
          <p:cNvPr id="58" name="Shape 56"/>
          <p:cNvSpPr/>
          <p:nvPr/>
        </p:nvSpPr>
        <p:spPr>
          <a:xfrm>
            <a:off x="5532120" y="3218688"/>
            <a:ext cx="3273552" cy="33832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5532120" y="3218688"/>
            <a:ext cx="54864" cy="338328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5641848" y="3218688"/>
            <a:ext cx="100584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SME</a:t>
            </a:r>
            <a:endParaRPr lang="en-US" sz="850" dirty="0"/>
          </a:p>
        </p:txBody>
      </p:sp>
      <p:sp>
        <p:nvSpPr>
          <p:cNvPr id="61" name="Text 59"/>
          <p:cNvSpPr/>
          <p:nvPr/>
        </p:nvSpPr>
        <p:spPr>
          <a:xfrm>
            <a:off x="6665976" y="3218688"/>
            <a:ext cx="118872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/ Team</a:t>
            </a:r>
            <a:endParaRPr lang="en-US" sz="850" dirty="0"/>
          </a:p>
        </p:txBody>
      </p:sp>
      <p:sp>
        <p:nvSpPr>
          <p:cNvPr id="62" name="Text 60"/>
          <p:cNvSpPr/>
          <p:nvPr/>
        </p:nvSpPr>
        <p:spPr>
          <a:xfrm>
            <a:off x="7872984" y="3218688"/>
            <a:ext cx="82296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 %</a:t>
            </a:r>
            <a:endParaRPr lang="en-US" sz="850" dirty="0"/>
          </a:p>
        </p:txBody>
      </p:sp>
      <p:sp>
        <p:nvSpPr>
          <p:cNvPr id="63" name="Shape 61"/>
          <p:cNvSpPr/>
          <p:nvPr/>
        </p:nvSpPr>
        <p:spPr>
          <a:xfrm>
            <a:off x="5532120" y="3584448"/>
            <a:ext cx="3273552" cy="33832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5532120" y="3584448"/>
            <a:ext cx="54864" cy="33832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5641848" y="3584448"/>
            <a:ext cx="100584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Analysis</a:t>
            </a:r>
            <a:endParaRPr lang="en-US" sz="850" dirty="0"/>
          </a:p>
        </p:txBody>
      </p:sp>
      <p:sp>
        <p:nvSpPr>
          <p:cNvPr id="66" name="Text 64"/>
          <p:cNvSpPr/>
          <p:nvPr/>
        </p:nvSpPr>
        <p:spPr>
          <a:xfrm>
            <a:off x="6665976" y="3584448"/>
            <a:ext cx="118872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/ Team</a:t>
            </a:r>
            <a:endParaRPr lang="en-US" sz="850" dirty="0"/>
          </a:p>
        </p:txBody>
      </p:sp>
      <p:sp>
        <p:nvSpPr>
          <p:cNvPr id="67" name="Text 65"/>
          <p:cNvSpPr/>
          <p:nvPr/>
        </p:nvSpPr>
        <p:spPr>
          <a:xfrm>
            <a:off x="7872984" y="3584448"/>
            <a:ext cx="82296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 %</a:t>
            </a:r>
            <a:endParaRPr lang="en-US" sz="850" dirty="0"/>
          </a:p>
        </p:txBody>
      </p:sp>
      <p:sp>
        <p:nvSpPr>
          <p:cNvPr id="68" name="Shape 66"/>
          <p:cNvSpPr/>
          <p:nvPr/>
        </p:nvSpPr>
        <p:spPr>
          <a:xfrm>
            <a:off x="5532120" y="3950208"/>
            <a:ext cx="3273552" cy="33832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5532120" y="3950208"/>
            <a:ext cx="54864" cy="338328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5641848" y="3950208"/>
            <a:ext cx="100584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Change Mgmt</a:t>
            </a:r>
            <a:endParaRPr lang="en-US" sz="850" dirty="0"/>
          </a:p>
        </p:txBody>
      </p:sp>
      <p:sp>
        <p:nvSpPr>
          <p:cNvPr id="71" name="Text 69"/>
          <p:cNvSpPr/>
          <p:nvPr/>
        </p:nvSpPr>
        <p:spPr>
          <a:xfrm>
            <a:off x="6665976" y="3950208"/>
            <a:ext cx="118872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/ Team</a:t>
            </a:r>
            <a:endParaRPr lang="en-US" sz="850" dirty="0"/>
          </a:p>
        </p:txBody>
      </p:sp>
      <p:sp>
        <p:nvSpPr>
          <p:cNvPr id="72" name="Text 70"/>
          <p:cNvSpPr/>
          <p:nvPr/>
        </p:nvSpPr>
        <p:spPr>
          <a:xfrm>
            <a:off x="7872984" y="3950208"/>
            <a:ext cx="82296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 %</a:t>
            </a:r>
            <a:endParaRPr lang="en-US" sz="850" dirty="0"/>
          </a:p>
        </p:txBody>
      </p:sp>
      <p:sp>
        <p:nvSpPr>
          <p:cNvPr id="73" name="Shape 71"/>
          <p:cNvSpPr/>
          <p:nvPr/>
        </p:nvSpPr>
        <p:spPr>
          <a:xfrm>
            <a:off x="5532120" y="4315968"/>
            <a:ext cx="3273552" cy="33832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5532120" y="4315968"/>
            <a:ext cx="54864" cy="338328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75" name="Text 73"/>
          <p:cNvSpPr/>
          <p:nvPr/>
        </p:nvSpPr>
        <p:spPr>
          <a:xfrm>
            <a:off x="5641848" y="4315968"/>
            <a:ext cx="100584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 Sponsor</a:t>
            </a:r>
            <a:endParaRPr lang="en-US" sz="850" dirty="0"/>
          </a:p>
        </p:txBody>
      </p:sp>
      <p:sp>
        <p:nvSpPr>
          <p:cNvPr id="76" name="Text 74"/>
          <p:cNvSpPr/>
          <p:nvPr/>
        </p:nvSpPr>
        <p:spPr>
          <a:xfrm>
            <a:off x="6665976" y="4315968"/>
            <a:ext cx="118872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/ Team</a:t>
            </a:r>
            <a:endParaRPr lang="en-US" sz="850" dirty="0"/>
          </a:p>
        </p:txBody>
      </p:sp>
      <p:sp>
        <p:nvSpPr>
          <p:cNvPr id="77" name="Text 75"/>
          <p:cNvSpPr/>
          <p:nvPr/>
        </p:nvSpPr>
        <p:spPr>
          <a:xfrm>
            <a:off x="7872984" y="4315968"/>
            <a:ext cx="82296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 %</a:t>
            </a:r>
            <a:endParaRPr lang="en-US" sz="8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STAKEHOLDER &amp; COMMUNICATION MATRIX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Stakeholder Matrix — Full Table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Capture each stakeholder's influence, interest, and how to engage them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Stakeholder Matrix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71600"/>
            <a:ext cx="1554480" cy="402336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20040" y="1371600"/>
            <a:ext cx="15544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Stakeholder</a:t>
            </a:r>
            <a:endParaRPr lang="en-US" sz="850" dirty="0"/>
          </a:p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 Group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1874520" y="1371600"/>
            <a:ext cx="1188720" cy="402336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874520" y="1371600"/>
            <a:ext cx="11887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 /</a:t>
            </a:r>
            <a:endParaRPr lang="en-US" sz="850" dirty="0"/>
          </a:p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Function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3063240" y="1371600"/>
            <a:ext cx="768096" cy="402336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063240" y="1371600"/>
            <a:ext cx="76809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Influence</a:t>
            </a:r>
            <a:endParaRPr lang="en-US" sz="850" dirty="0"/>
          </a:p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(H/M/L)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3831336" y="1371600"/>
            <a:ext cx="768096" cy="402336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831336" y="1371600"/>
            <a:ext cx="76809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Interest</a:t>
            </a:r>
            <a:endParaRPr lang="en-US" sz="850" dirty="0"/>
          </a:p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(H/M/L)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4599432" y="1371600"/>
            <a:ext cx="1097280" cy="402336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99432" y="1371600"/>
            <a:ext cx="10972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Stance</a:t>
            </a:r>
            <a:endParaRPr lang="en-US" sz="850" dirty="0"/>
          </a:p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Towards Change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5696712" y="1371600"/>
            <a:ext cx="1572768" cy="402336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696712" y="1371600"/>
            <a:ext cx="1572768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Concern</a:t>
            </a:r>
            <a:endParaRPr lang="en-US" sz="850" dirty="0"/>
          </a:p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 Ask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7269480" y="1371600"/>
            <a:ext cx="1682496" cy="402336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269480" y="1371600"/>
            <a:ext cx="168249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Engagement</a:t>
            </a:r>
            <a:endParaRPr lang="en-US" sz="850" dirty="0"/>
          </a:p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Approach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320040" y="1773936"/>
            <a:ext cx="1554480" cy="359359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93192" y="1773936"/>
            <a:ext cx="1408176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 Sponsor</a:t>
            </a:r>
            <a:endParaRPr lang="en-US" sz="850" dirty="0"/>
          </a:p>
        </p:txBody>
      </p:sp>
      <p:sp>
        <p:nvSpPr>
          <p:cNvPr id="26" name="Shape 24"/>
          <p:cNvSpPr/>
          <p:nvPr/>
        </p:nvSpPr>
        <p:spPr>
          <a:xfrm>
            <a:off x="1874520" y="1773936"/>
            <a:ext cx="1188720" cy="359359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1947672" y="1773936"/>
            <a:ext cx="1042416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CxO / VP</a:t>
            </a: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3063240" y="1773936"/>
            <a:ext cx="768096" cy="359359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3136392" y="1773936"/>
            <a:ext cx="621792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3831336" y="1773936"/>
            <a:ext cx="768096" cy="359359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3904488" y="1773936"/>
            <a:ext cx="621792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</a:t>
            </a:r>
            <a:endParaRPr lang="en-US" sz="850" dirty="0"/>
          </a:p>
        </p:txBody>
      </p:sp>
      <p:sp>
        <p:nvSpPr>
          <p:cNvPr id="32" name="Shape 30"/>
          <p:cNvSpPr/>
          <p:nvPr/>
        </p:nvSpPr>
        <p:spPr>
          <a:xfrm>
            <a:off x="4599432" y="1773936"/>
            <a:ext cx="1097280" cy="359359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672584" y="1773936"/>
            <a:ext cx="950976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1A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Champion</a:t>
            </a:r>
            <a:endParaRPr lang="en-US" sz="850" dirty="0"/>
          </a:p>
        </p:txBody>
      </p:sp>
      <p:sp>
        <p:nvSpPr>
          <p:cNvPr id="34" name="Shape 32"/>
          <p:cNvSpPr/>
          <p:nvPr/>
        </p:nvSpPr>
        <p:spPr>
          <a:xfrm>
            <a:off x="5696712" y="1773936"/>
            <a:ext cx="1572768" cy="359359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5769864" y="1773936"/>
            <a:ext cx="1426464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ROI / timeline</a:t>
            </a:r>
            <a:endParaRPr lang="en-US" sz="800" dirty="0"/>
          </a:p>
        </p:txBody>
      </p:sp>
      <p:sp>
        <p:nvSpPr>
          <p:cNvPr id="36" name="Shape 34"/>
          <p:cNvSpPr/>
          <p:nvPr/>
        </p:nvSpPr>
        <p:spPr>
          <a:xfrm>
            <a:off x="7269480" y="1773936"/>
            <a:ext cx="1682496" cy="359359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7342632" y="1773936"/>
            <a:ext cx="1536192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Weekly 1:1 brief</a:t>
            </a:r>
            <a:endParaRPr lang="en-US" sz="800" dirty="0"/>
          </a:p>
        </p:txBody>
      </p:sp>
      <p:sp>
        <p:nvSpPr>
          <p:cNvPr id="38" name="Shape 36"/>
          <p:cNvSpPr/>
          <p:nvPr/>
        </p:nvSpPr>
        <p:spPr>
          <a:xfrm>
            <a:off x="320040" y="2160727"/>
            <a:ext cx="1554480" cy="359359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393192" y="2160727"/>
            <a:ext cx="1408176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Lead</a:t>
            </a:r>
            <a:endParaRPr lang="en-US" sz="850" dirty="0"/>
          </a:p>
        </p:txBody>
      </p:sp>
      <p:sp>
        <p:nvSpPr>
          <p:cNvPr id="40" name="Shape 38"/>
          <p:cNvSpPr/>
          <p:nvPr/>
        </p:nvSpPr>
        <p:spPr>
          <a:xfrm>
            <a:off x="1874520" y="2160727"/>
            <a:ext cx="1188720" cy="359359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1947672" y="2160727"/>
            <a:ext cx="1042416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CFO / Controller</a:t>
            </a:r>
            <a:endParaRPr lang="en-US" sz="850" dirty="0"/>
          </a:p>
        </p:txBody>
      </p:sp>
      <p:sp>
        <p:nvSpPr>
          <p:cNvPr id="42" name="Shape 40"/>
          <p:cNvSpPr/>
          <p:nvPr/>
        </p:nvSpPr>
        <p:spPr>
          <a:xfrm>
            <a:off x="3063240" y="2160727"/>
            <a:ext cx="768096" cy="359359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3136392" y="2160727"/>
            <a:ext cx="621792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</a:t>
            </a:r>
            <a:endParaRPr lang="en-US" sz="850" dirty="0"/>
          </a:p>
        </p:txBody>
      </p:sp>
      <p:sp>
        <p:nvSpPr>
          <p:cNvPr id="44" name="Shape 42"/>
          <p:cNvSpPr/>
          <p:nvPr/>
        </p:nvSpPr>
        <p:spPr>
          <a:xfrm>
            <a:off x="3831336" y="2160727"/>
            <a:ext cx="768096" cy="359359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3904488" y="2160727"/>
            <a:ext cx="621792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</a:t>
            </a:r>
            <a:endParaRPr lang="en-US" sz="850" dirty="0"/>
          </a:p>
        </p:txBody>
      </p:sp>
      <p:sp>
        <p:nvSpPr>
          <p:cNvPr id="46" name="Shape 44"/>
          <p:cNvSpPr/>
          <p:nvPr/>
        </p:nvSpPr>
        <p:spPr>
          <a:xfrm>
            <a:off x="4599432" y="2160727"/>
            <a:ext cx="1097280" cy="359359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4672584" y="2160727"/>
            <a:ext cx="950976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Neutral</a:t>
            </a:r>
            <a:endParaRPr lang="en-US" sz="850" dirty="0"/>
          </a:p>
        </p:txBody>
      </p:sp>
      <p:sp>
        <p:nvSpPr>
          <p:cNvPr id="48" name="Shape 46"/>
          <p:cNvSpPr/>
          <p:nvPr/>
        </p:nvSpPr>
        <p:spPr>
          <a:xfrm>
            <a:off x="5696712" y="2160727"/>
            <a:ext cx="1572768" cy="359359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5769864" y="2160727"/>
            <a:ext cx="1426464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Budget impact</a:t>
            </a:r>
            <a:endParaRPr lang="en-US" sz="800" dirty="0"/>
          </a:p>
        </p:txBody>
      </p:sp>
      <p:sp>
        <p:nvSpPr>
          <p:cNvPr id="50" name="Shape 48"/>
          <p:cNvSpPr/>
          <p:nvPr/>
        </p:nvSpPr>
        <p:spPr>
          <a:xfrm>
            <a:off x="7269480" y="2160727"/>
            <a:ext cx="1682496" cy="359359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7342632" y="2160727"/>
            <a:ext cx="1536192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cost review</a:t>
            </a:r>
            <a:endParaRPr lang="en-US" sz="800" dirty="0"/>
          </a:p>
        </p:txBody>
      </p:sp>
      <p:sp>
        <p:nvSpPr>
          <p:cNvPr id="52" name="Shape 50"/>
          <p:cNvSpPr/>
          <p:nvPr/>
        </p:nvSpPr>
        <p:spPr>
          <a:xfrm>
            <a:off x="320040" y="2547518"/>
            <a:ext cx="1554480" cy="359359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393192" y="2547518"/>
            <a:ext cx="1408176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Operations Manager</a:t>
            </a:r>
            <a:endParaRPr lang="en-US" sz="850" dirty="0"/>
          </a:p>
        </p:txBody>
      </p:sp>
      <p:sp>
        <p:nvSpPr>
          <p:cNvPr id="54" name="Shape 52"/>
          <p:cNvSpPr/>
          <p:nvPr/>
        </p:nvSpPr>
        <p:spPr>
          <a:xfrm>
            <a:off x="1874520" y="2547518"/>
            <a:ext cx="1188720" cy="359359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1947672" y="2547518"/>
            <a:ext cx="1042416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 Director</a:t>
            </a:r>
            <a:endParaRPr lang="en-US" sz="850" dirty="0"/>
          </a:p>
        </p:txBody>
      </p:sp>
      <p:sp>
        <p:nvSpPr>
          <p:cNvPr id="56" name="Shape 54"/>
          <p:cNvSpPr/>
          <p:nvPr/>
        </p:nvSpPr>
        <p:spPr>
          <a:xfrm>
            <a:off x="3063240" y="2547518"/>
            <a:ext cx="768096" cy="359359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3136392" y="2547518"/>
            <a:ext cx="621792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</a:t>
            </a:r>
            <a:endParaRPr lang="en-US" sz="850" dirty="0"/>
          </a:p>
        </p:txBody>
      </p:sp>
      <p:sp>
        <p:nvSpPr>
          <p:cNvPr id="58" name="Shape 56"/>
          <p:cNvSpPr/>
          <p:nvPr/>
        </p:nvSpPr>
        <p:spPr>
          <a:xfrm>
            <a:off x="3831336" y="2547518"/>
            <a:ext cx="768096" cy="359359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3904488" y="2547518"/>
            <a:ext cx="621792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</a:t>
            </a:r>
            <a:endParaRPr lang="en-US" sz="850" dirty="0"/>
          </a:p>
        </p:txBody>
      </p:sp>
      <p:sp>
        <p:nvSpPr>
          <p:cNvPr id="60" name="Shape 58"/>
          <p:cNvSpPr/>
          <p:nvPr/>
        </p:nvSpPr>
        <p:spPr>
          <a:xfrm>
            <a:off x="4599432" y="2547518"/>
            <a:ext cx="1097280" cy="359359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4672584" y="2547518"/>
            <a:ext cx="950976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1A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Champion</a:t>
            </a:r>
            <a:endParaRPr lang="en-US" sz="850" dirty="0"/>
          </a:p>
        </p:txBody>
      </p:sp>
      <p:sp>
        <p:nvSpPr>
          <p:cNvPr id="62" name="Shape 60"/>
          <p:cNvSpPr/>
          <p:nvPr/>
        </p:nvSpPr>
        <p:spPr>
          <a:xfrm>
            <a:off x="5696712" y="2547518"/>
            <a:ext cx="1572768" cy="359359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5769864" y="2547518"/>
            <a:ext cx="1426464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disruption</a:t>
            </a:r>
            <a:endParaRPr lang="en-US" sz="800" dirty="0"/>
          </a:p>
        </p:txBody>
      </p:sp>
      <p:sp>
        <p:nvSpPr>
          <p:cNvPr id="64" name="Shape 62"/>
          <p:cNvSpPr/>
          <p:nvPr/>
        </p:nvSpPr>
        <p:spPr>
          <a:xfrm>
            <a:off x="7269480" y="2547518"/>
            <a:ext cx="1682496" cy="359359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7342632" y="2547518"/>
            <a:ext cx="1536192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Bi-weekly status call</a:t>
            </a:r>
            <a:endParaRPr lang="en-US" sz="800" dirty="0"/>
          </a:p>
        </p:txBody>
      </p:sp>
      <p:sp>
        <p:nvSpPr>
          <p:cNvPr id="66" name="Shape 64"/>
          <p:cNvSpPr/>
          <p:nvPr/>
        </p:nvSpPr>
        <p:spPr>
          <a:xfrm>
            <a:off x="320040" y="2934310"/>
            <a:ext cx="1554480" cy="359359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393192" y="2934310"/>
            <a:ext cx="1408176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Lead</a:t>
            </a:r>
            <a:endParaRPr lang="en-US" sz="850" dirty="0"/>
          </a:p>
        </p:txBody>
      </p:sp>
      <p:sp>
        <p:nvSpPr>
          <p:cNvPr id="68" name="Shape 66"/>
          <p:cNvSpPr/>
          <p:nvPr/>
        </p:nvSpPr>
        <p:spPr>
          <a:xfrm>
            <a:off x="1874520" y="2934310"/>
            <a:ext cx="1188720" cy="359359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9" name="Text 67"/>
          <p:cNvSpPr/>
          <p:nvPr/>
        </p:nvSpPr>
        <p:spPr>
          <a:xfrm>
            <a:off x="1947672" y="2934310"/>
            <a:ext cx="1042416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CTO / IT Mgr</a:t>
            </a:r>
            <a:endParaRPr lang="en-US" sz="850" dirty="0"/>
          </a:p>
        </p:txBody>
      </p:sp>
      <p:sp>
        <p:nvSpPr>
          <p:cNvPr id="70" name="Shape 68"/>
          <p:cNvSpPr/>
          <p:nvPr/>
        </p:nvSpPr>
        <p:spPr>
          <a:xfrm>
            <a:off x="3063240" y="2934310"/>
            <a:ext cx="768096" cy="359359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3136392" y="2934310"/>
            <a:ext cx="621792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</a:t>
            </a:r>
            <a:endParaRPr lang="en-US" sz="850" dirty="0"/>
          </a:p>
        </p:txBody>
      </p:sp>
      <p:sp>
        <p:nvSpPr>
          <p:cNvPr id="72" name="Shape 70"/>
          <p:cNvSpPr/>
          <p:nvPr/>
        </p:nvSpPr>
        <p:spPr>
          <a:xfrm>
            <a:off x="3831336" y="2934310"/>
            <a:ext cx="768096" cy="359359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3" name="Text 71"/>
          <p:cNvSpPr/>
          <p:nvPr/>
        </p:nvSpPr>
        <p:spPr>
          <a:xfrm>
            <a:off x="3904488" y="2934310"/>
            <a:ext cx="621792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</a:t>
            </a:r>
            <a:endParaRPr lang="en-US" sz="850" dirty="0"/>
          </a:p>
        </p:txBody>
      </p:sp>
      <p:sp>
        <p:nvSpPr>
          <p:cNvPr id="74" name="Shape 72"/>
          <p:cNvSpPr/>
          <p:nvPr/>
        </p:nvSpPr>
        <p:spPr>
          <a:xfrm>
            <a:off x="4599432" y="2934310"/>
            <a:ext cx="1097280" cy="359359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5" name="Text 73"/>
          <p:cNvSpPr/>
          <p:nvPr/>
        </p:nvSpPr>
        <p:spPr>
          <a:xfrm>
            <a:off x="4672584" y="2934310"/>
            <a:ext cx="950976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Neutral</a:t>
            </a:r>
            <a:endParaRPr lang="en-US" sz="850" dirty="0"/>
          </a:p>
        </p:txBody>
      </p:sp>
      <p:sp>
        <p:nvSpPr>
          <p:cNvPr id="76" name="Shape 74"/>
          <p:cNvSpPr/>
          <p:nvPr/>
        </p:nvSpPr>
        <p:spPr>
          <a:xfrm>
            <a:off x="5696712" y="2934310"/>
            <a:ext cx="1572768" cy="359359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7" name="Text 75"/>
          <p:cNvSpPr/>
          <p:nvPr/>
        </p:nvSpPr>
        <p:spPr>
          <a:xfrm>
            <a:off x="5769864" y="2934310"/>
            <a:ext cx="1426464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 integration</a:t>
            </a:r>
            <a:endParaRPr lang="en-US" sz="800" dirty="0"/>
          </a:p>
        </p:txBody>
      </p:sp>
      <p:sp>
        <p:nvSpPr>
          <p:cNvPr id="78" name="Shape 76"/>
          <p:cNvSpPr/>
          <p:nvPr/>
        </p:nvSpPr>
        <p:spPr>
          <a:xfrm>
            <a:off x="7269480" y="2934310"/>
            <a:ext cx="1682496" cy="359359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9" name="Text 77"/>
          <p:cNvSpPr/>
          <p:nvPr/>
        </p:nvSpPr>
        <p:spPr>
          <a:xfrm>
            <a:off x="7342632" y="2934310"/>
            <a:ext cx="1536192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Sprint demos</a:t>
            </a:r>
            <a:endParaRPr lang="en-US" sz="800" dirty="0"/>
          </a:p>
        </p:txBody>
      </p:sp>
      <p:sp>
        <p:nvSpPr>
          <p:cNvPr id="80" name="Shape 78"/>
          <p:cNvSpPr/>
          <p:nvPr/>
        </p:nvSpPr>
        <p:spPr>
          <a:xfrm>
            <a:off x="320040" y="3321101"/>
            <a:ext cx="1554480" cy="359359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393192" y="3321101"/>
            <a:ext cx="1408176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Front-line Staff</a:t>
            </a:r>
            <a:endParaRPr lang="en-US" sz="850" dirty="0"/>
          </a:p>
        </p:txBody>
      </p:sp>
      <p:sp>
        <p:nvSpPr>
          <p:cNvPr id="82" name="Shape 80"/>
          <p:cNvSpPr/>
          <p:nvPr/>
        </p:nvSpPr>
        <p:spPr>
          <a:xfrm>
            <a:off x="1874520" y="3321101"/>
            <a:ext cx="1188720" cy="359359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3" name="Text 81"/>
          <p:cNvSpPr/>
          <p:nvPr/>
        </p:nvSpPr>
        <p:spPr>
          <a:xfrm>
            <a:off x="1947672" y="3321101"/>
            <a:ext cx="1042416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 Team</a:t>
            </a:r>
            <a:endParaRPr lang="en-US" sz="850" dirty="0"/>
          </a:p>
        </p:txBody>
      </p:sp>
      <p:sp>
        <p:nvSpPr>
          <p:cNvPr id="84" name="Shape 82"/>
          <p:cNvSpPr/>
          <p:nvPr/>
        </p:nvSpPr>
        <p:spPr>
          <a:xfrm>
            <a:off x="3063240" y="3321101"/>
            <a:ext cx="768096" cy="359359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5" name="Text 83"/>
          <p:cNvSpPr/>
          <p:nvPr/>
        </p:nvSpPr>
        <p:spPr>
          <a:xfrm>
            <a:off x="3136392" y="3321101"/>
            <a:ext cx="621792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endParaRPr lang="en-US" sz="850" dirty="0"/>
          </a:p>
        </p:txBody>
      </p:sp>
      <p:sp>
        <p:nvSpPr>
          <p:cNvPr id="86" name="Shape 84"/>
          <p:cNvSpPr/>
          <p:nvPr/>
        </p:nvSpPr>
        <p:spPr>
          <a:xfrm>
            <a:off x="3831336" y="3321101"/>
            <a:ext cx="768096" cy="359359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7" name="Text 85"/>
          <p:cNvSpPr/>
          <p:nvPr/>
        </p:nvSpPr>
        <p:spPr>
          <a:xfrm>
            <a:off x="3904488" y="3321101"/>
            <a:ext cx="621792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</a:t>
            </a:r>
            <a:endParaRPr lang="en-US" sz="850" dirty="0"/>
          </a:p>
        </p:txBody>
      </p:sp>
      <p:sp>
        <p:nvSpPr>
          <p:cNvPr id="88" name="Shape 86"/>
          <p:cNvSpPr/>
          <p:nvPr/>
        </p:nvSpPr>
        <p:spPr>
          <a:xfrm>
            <a:off x="4599432" y="3321101"/>
            <a:ext cx="1097280" cy="359359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9" name="Text 87"/>
          <p:cNvSpPr/>
          <p:nvPr/>
        </p:nvSpPr>
        <p:spPr>
          <a:xfrm>
            <a:off x="4672584" y="3321101"/>
            <a:ext cx="950976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Resistor</a:t>
            </a:r>
            <a:endParaRPr lang="en-US" sz="850" dirty="0"/>
          </a:p>
        </p:txBody>
      </p:sp>
      <p:sp>
        <p:nvSpPr>
          <p:cNvPr id="90" name="Shape 88"/>
          <p:cNvSpPr/>
          <p:nvPr/>
        </p:nvSpPr>
        <p:spPr>
          <a:xfrm>
            <a:off x="5696712" y="3321101"/>
            <a:ext cx="1572768" cy="359359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1" name="Text 89"/>
          <p:cNvSpPr/>
          <p:nvPr/>
        </p:nvSpPr>
        <p:spPr>
          <a:xfrm>
            <a:off x="5769864" y="3321101"/>
            <a:ext cx="1426464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Job change / workload</a:t>
            </a:r>
            <a:endParaRPr lang="en-US" sz="800" dirty="0"/>
          </a:p>
        </p:txBody>
      </p:sp>
      <p:sp>
        <p:nvSpPr>
          <p:cNvPr id="92" name="Shape 90"/>
          <p:cNvSpPr/>
          <p:nvPr/>
        </p:nvSpPr>
        <p:spPr>
          <a:xfrm>
            <a:off x="7269480" y="3321101"/>
            <a:ext cx="1682496" cy="359359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3" name="Text 91"/>
          <p:cNvSpPr/>
          <p:nvPr/>
        </p:nvSpPr>
        <p:spPr>
          <a:xfrm>
            <a:off x="7342632" y="3321101"/>
            <a:ext cx="1536192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Training &amp; Q&amp;A sessions</a:t>
            </a:r>
            <a:endParaRPr lang="en-US" sz="800" dirty="0"/>
          </a:p>
        </p:txBody>
      </p:sp>
      <p:sp>
        <p:nvSpPr>
          <p:cNvPr id="94" name="Shape 92"/>
          <p:cNvSpPr/>
          <p:nvPr/>
        </p:nvSpPr>
        <p:spPr>
          <a:xfrm>
            <a:off x="320040" y="3707892"/>
            <a:ext cx="1554480" cy="359359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5" name="Text 93"/>
          <p:cNvSpPr/>
          <p:nvPr/>
        </p:nvSpPr>
        <p:spPr>
          <a:xfrm>
            <a:off x="393192" y="3707892"/>
            <a:ext cx="1408176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 Team</a:t>
            </a:r>
            <a:endParaRPr lang="en-US" sz="850" dirty="0"/>
          </a:p>
        </p:txBody>
      </p:sp>
      <p:sp>
        <p:nvSpPr>
          <p:cNvPr id="96" name="Shape 94"/>
          <p:cNvSpPr/>
          <p:nvPr/>
        </p:nvSpPr>
        <p:spPr>
          <a:xfrm>
            <a:off x="1874520" y="3707892"/>
            <a:ext cx="1188720" cy="359359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7" name="Text 95"/>
          <p:cNvSpPr/>
          <p:nvPr/>
        </p:nvSpPr>
        <p:spPr>
          <a:xfrm>
            <a:off x="1947672" y="3707892"/>
            <a:ext cx="1042416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 Mgmt</a:t>
            </a:r>
            <a:endParaRPr lang="en-US" sz="850" dirty="0"/>
          </a:p>
        </p:txBody>
      </p:sp>
      <p:sp>
        <p:nvSpPr>
          <p:cNvPr id="98" name="Shape 96"/>
          <p:cNvSpPr/>
          <p:nvPr/>
        </p:nvSpPr>
        <p:spPr>
          <a:xfrm>
            <a:off x="3063240" y="3707892"/>
            <a:ext cx="768096" cy="359359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9" name="Text 97"/>
          <p:cNvSpPr/>
          <p:nvPr/>
        </p:nvSpPr>
        <p:spPr>
          <a:xfrm>
            <a:off x="3136392" y="3707892"/>
            <a:ext cx="621792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</a:t>
            </a:r>
            <a:endParaRPr lang="en-US" sz="850" dirty="0"/>
          </a:p>
        </p:txBody>
      </p:sp>
      <p:sp>
        <p:nvSpPr>
          <p:cNvPr id="100" name="Shape 98"/>
          <p:cNvSpPr/>
          <p:nvPr/>
        </p:nvSpPr>
        <p:spPr>
          <a:xfrm>
            <a:off x="3831336" y="3707892"/>
            <a:ext cx="768096" cy="359359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1" name="Text 99"/>
          <p:cNvSpPr/>
          <p:nvPr/>
        </p:nvSpPr>
        <p:spPr>
          <a:xfrm>
            <a:off x="3904488" y="3707892"/>
            <a:ext cx="621792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</a:t>
            </a:r>
            <a:endParaRPr lang="en-US" sz="850" dirty="0"/>
          </a:p>
        </p:txBody>
      </p:sp>
      <p:sp>
        <p:nvSpPr>
          <p:cNvPr id="102" name="Shape 100"/>
          <p:cNvSpPr/>
          <p:nvPr/>
        </p:nvSpPr>
        <p:spPr>
          <a:xfrm>
            <a:off x="4599432" y="3707892"/>
            <a:ext cx="1097280" cy="359359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3" name="Text 101"/>
          <p:cNvSpPr/>
          <p:nvPr/>
        </p:nvSpPr>
        <p:spPr>
          <a:xfrm>
            <a:off x="4672584" y="3707892"/>
            <a:ext cx="950976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1A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Champion</a:t>
            </a:r>
            <a:endParaRPr lang="en-US" sz="850" dirty="0"/>
          </a:p>
        </p:txBody>
      </p:sp>
      <p:sp>
        <p:nvSpPr>
          <p:cNvPr id="104" name="Shape 102"/>
          <p:cNvSpPr/>
          <p:nvPr/>
        </p:nvSpPr>
        <p:spPr>
          <a:xfrm>
            <a:off x="5696712" y="3707892"/>
            <a:ext cx="1572768" cy="359359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5" name="Text 103"/>
          <p:cNvSpPr/>
          <p:nvPr/>
        </p:nvSpPr>
        <p:spPr>
          <a:xfrm>
            <a:off x="5769864" y="3707892"/>
            <a:ext cx="1426464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impact</a:t>
            </a:r>
            <a:endParaRPr lang="en-US" sz="800" dirty="0"/>
          </a:p>
        </p:txBody>
      </p:sp>
      <p:sp>
        <p:nvSpPr>
          <p:cNvPr id="106" name="Shape 104"/>
          <p:cNvSpPr/>
          <p:nvPr/>
        </p:nvSpPr>
        <p:spPr>
          <a:xfrm>
            <a:off x="7269480" y="3707892"/>
            <a:ext cx="1682496" cy="359359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7" name="Text 105"/>
          <p:cNvSpPr/>
          <p:nvPr/>
        </p:nvSpPr>
        <p:spPr>
          <a:xfrm>
            <a:off x="7342632" y="3707892"/>
            <a:ext cx="1536192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 update + FAQ</a:t>
            </a:r>
            <a:endParaRPr lang="en-US" sz="800" dirty="0"/>
          </a:p>
        </p:txBody>
      </p:sp>
      <p:sp>
        <p:nvSpPr>
          <p:cNvPr id="108" name="Shape 106"/>
          <p:cNvSpPr/>
          <p:nvPr/>
        </p:nvSpPr>
        <p:spPr>
          <a:xfrm>
            <a:off x="320040" y="4094683"/>
            <a:ext cx="1554480" cy="359359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9" name="Text 107"/>
          <p:cNvSpPr/>
          <p:nvPr/>
        </p:nvSpPr>
        <p:spPr>
          <a:xfrm>
            <a:off x="393192" y="4094683"/>
            <a:ext cx="1408176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</a:t>
            </a:r>
            <a:endParaRPr lang="en-US" sz="850" dirty="0"/>
          </a:p>
        </p:txBody>
      </p:sp>
      <p:sp>
        <p:nvSpPr>
          <p:cNvPr id="110" name="Shape 108"/>
          <p:cNvSpPr/>
          <p:nvPr/>
        </p:nvSpPr>
        <p:spPr>
          <a:xfrm>
            <a:off x="1874520" y="4094683"/>
            <a:ext cx="1188720" cy="359359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1" name="Text 109"/>
          <p:cNvSpPr/>
          <p:nvPr/>
        </p:nvSpPr>
        <p:spPr>
          <a:xfrm>
            <a:off x="1947672" y="4094683"/>
            <a:ext cx="1042416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External</a:t>
            </a:r>
            <a:endParaRPr lang="en-US" sz="850" dirty="0"/>
          </a:p>
        </p:txBody>
      </p:sp>
      <p:sp>
        <p:nvSpPr>
          <p:cNvPr id="112" name="Shape 110"/>
          <p:cNvSpPr/>
          <p:nvPr/>
        </p:nvSpPr>
        <p:spPr>
          <a:xfrm>
            <a:off x="3063240" y="4094683"/>
            <a:ext cx="768096" cy="359359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3" name="Text 111"/>
          <p:cNvSpPr/>
          <p:nvPr/>
        </p:nvSpPr>
        <p:spPr>
          <a:xfrm>
            <a:off x="3136392" y="4094683"/>
            <a:ext cx="621792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</a:t>
            </a:r>
            <a:endParaRPr lang="en-US" sz="850" dirty="0"/>
          </a:p>
        </p:txBody>
      </p:sp>
      <p:sp>
        <p:nvSpPr>
          <p:cNvPr id="114" name="Shape 112"/>
          <p:cNvSpPr/>
          <p:nvPr/>
        </p:nvSpPr>
        <p:spPr>
          <a:xfrm>
            <a:off x="3831336" y="4094683"/>
            <a:ext cx="768096" cy="359359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5" name="Text 113"/>
          <p:cNvSpPr/>
          <p:nvPr/>
        </p:nvSpPr>
        <p:spPr>
          <a:xfrm>
            <a:off x="3904488" y="4094683"/>
            <a:ext cx="621792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endParaRPr lang="en-US" sz="850" dirty="0"/>
          </a:p>
        </p:txBody>
      </p:sp>
      <p:sp>
        <p:nvSpPr>
          <p:cNvPr id="116" name="Shape 114"/>
          <p:cNvSpPr/>
          <p:nvPr/>
        </p:nvSpPr>
        <p:spPr>
          <a:xfrm>
            <a:off x="4599432" y="4094683"/>
            <a:ext cx="1097280" cy="359359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7" name="Text 115"/>
          <p:cNvSpPr/>
          <p:nvPr/>
        </p:nvSpPr>
        <p:spPr>
          <a:xfrm>
            <a:off x="4672584" y="4094683"/>
            <a:ext cx="950976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Neutral</a:t>
            </a:r>
            <a:endParaRPr lang="en-US" sz="850" dirty="0"/>
          </a:p>
        </p:txBody>
      </p:sp>
      <p:sp>
        <p:nvSpPr>
          <p:cNvPr id="118" name="Shape 116"/>
          <p:cNvSpPr/>
          <p:nvPr/>
        </p:nvSpPr>
        <p:spPr>
          <a:xfrm>
            <a:off x="5696712" y="4094683"/>
            <a:ext cx="1572768" cy="359359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9" name="Text 117"/>
          <p:cNvSpPr/>
          <p:nvPr/>
        </p:nvSpPr>
        <p:spPr>
          <a:xfrm>
            <a:off x="5769864" y="4094683"/>
            <a:ext cx="1426464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continuity</a:t>
            </a:r>
            <a:endParaRPr lang="en-US" sz="800" dirty="0"/>
          </a:p>
        </p:txBody>
      </p:sp>
      <p:sp>
        <p:nvSpPr>
          <p:cNvPr id="120" name="Shape 118"/>
          <p:cNvSpPr/>
          <p:nvPr/>
        </p:nvSpPr>
        <p:spPr>
          <a:xfrm>
            <a:off x="7269480" y="4094683"/>
            <a:ext cx="1682496" cy="359359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21" name="Text 119"/>
          <p:cNvSpPr/>
          <p:nvPr/>
        </p:nvSpPr>
        <p:spPr>
          <a:xfrm>
            <a:off x="7342632" y="4094683"/>
            <a:ext cx="1536192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SLA updates</a:t>
            </a:r>
            <a:endParaRPr lang="en-US" sz="800" dirty="0"/>
          </a:p>
        </p:txBody>
      </p:sp>
      <p:sp>
        <p:nvSpPr>
          <p:cNvPr id="122" name="Shape 120"/>
          <p:cNvSpPr/>
          <p:nvPr/>
        </p:nvSpPr>
        <p:spPr>
          <a:xfrm>
            <a:off x="320040" y="4481474"/>
            <a:ext cx="1554480" cy="359359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23" name="Text 121"/>
          <p:cNvSpPr/>
          <p:nvPr/>
        </p:nvSpPr>
        <p:spPr>
          <a:xfrm>
            <a:off x="393192" y="4481474"/>
            <a:ext cx="1408176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PMO / Change Mgmt</a:t>
            </a:r>
            <a:endParaRPr lang="en-US" sz="850" dirty="0"/>
          </a:p>
        </p:txBody>
      </p:sp>
      <p:sp>
        <p:nvSpPr>
          <p:cNvPr id="124" name="Shape 122"/>
          <p:cNvSpPr/>
          <p:nvPr/>
        </p:nvSpPr>
        <p:spPr>
          <a:xfrm>
            <a:off x="1874520" y="4481474"/>
            <a:ext cx="1188720" cy="359359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25" name="Text 123"/>
          <p:cNvSpPr/>
          <p:nvPr/>
        </p:nvSpPr>
        <p:spPr>
          <a:xfrm>
            <a:off x="1947672" y="4481474"/>
            <a:ext cx="1042416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Internal</a:t>
            </a:r>
            <a:endParaRPr lang="en-US" sz="850" dirty="0"/>
          </a:p>
        </p:txBody>
      </p:sp>
      <p:sp>
        <p:nvSpPr>
          <p:cNvPr id="126" name="Shape 124"/>
          <p:cNvSpPr/>
          <p:nvPr/>
        </p:nvSpPr>
        <p:spPr>
          <a:xfrm>
            <a:off x="3063240" y="4481474"/>
            <a:ext cx="768096" cy="359359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27" name="Text 125"/>
          <p:cNvSpPr/>
          <p:nvPr/>
        </p:nvSpPr>
        <p:spPr>
          <a:xfrm>
            <a:off x="3136392" y="4481474"/>
            <a:ext cx="621792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</a:t>
            </a:r>
            <a:endParaRPr lang="en-US" sz="850" dirty="0"/>
          </a:p>
        </p:txBody>
      </p:sp>
      <p:sp>
        <p:nvSpPr>
          <p:cNvPr id="128" name="Shape 126"/>
          <p:cNvSpPr/>
          <p:nvPr/>
        </p:nvSpPr>
        <p:spPr>
          <a:xfrm>
            <a:off x="3831336" y="4481474"/>
            <a:ext cx="768096" cy="359359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29" name="Text 127"/>
          <p:cNvSpPr/>
          <p:nvPr/>
        </p:nvSpPr>
        <p:spPr>
          <a:xfrm>
            <a:off x="3904488" y="4481474"/>
            <a:ext cx="621792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</a:t>
            </a:r>
            <a:endParaRPr lang="en-US" sz="850" dirty="0"/>
          </a:p>
        </p:txBody>
      </p:sp>
      <p:sp>
        <p:nvSpPr>
          <p:cNvPr id="130" name="Shape 128"/>
          <p:cNvSpPr/>
          <p:nvPr/>
        </p:nvSpPr>
        <p:spPr>
          <a:xfrm>
            <a:off x="4599432" y="4481474"/>
            <a:ext cx="1097280" cy="359359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31" name="Text 129"/>
          <p:cNvSpPr/>
          <p:nvPr/>
        </p:nvSpPr>
        <p:spPr>
          <a:xfrm>
            <a:off x="4672584" y="4481474"/>
            <a:ext cx="950976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1A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Champion</a:t>
            </a:r>
            <a:endParaRPr lang="en-US" sz="850" dirty="0"/>
          </a:p>
        </p:txBody>
      </p:sp>
      <p:sp>
        <p:nvSpPr>
          <p:cNvPr id="132" name="Shape 130"/>
          <p:cNvSpPr/>
          <p:nvPr/>
        </p:nvSpPr>
        <p:spPr>
          <a:xfrm>
            <a:off x="5696712" y="4481474"/>
            <a:ext cx="1572768" cy="359359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33" name="Text 131"/>
          <p:cNvSpPr/>
          <p:nvPr/>
        </p:nvSpPr>
        <p:spPr>
          <a:xfrm>
            <a:off x="5769864" y="4481474"/>
            <a:ext cx="1426464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 &amp; adoption</a:t>
            </a:r>
            <a:endParaRPr lang="en-US" sz="800" dirty="0"/>
          </a:p>
        </p:txBody>
      </p:sp>
      <p:sp>
        <p:nvSpPr>
          <p:cNvPr id="134" name="Shape 132"/>
          <p:cNvSpPr/>
          <p:nvPr/>
        </p:nvSpPr>
        <p:spPr>
          <a:xfrm>
            <a:off x="7269480" y="4481474"/>
            <a:ext cx="1682496" cy="359359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35" name="Text 133"/>
          <p:cNvSpPr/>
          <p:nvPr/>
        </p:nvSpPr>
        <p:spPr>
          <a:xfrm>
            <a:off x="7342632" y="4481474"/>
            <a:ext cx="1536192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 stand-up</a:t>
            </a:r>
            <a:endParaRPr lang="en-US" sz="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STAKEHOLDER &amp; COMMUNICATION MATRIX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B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Stakeholder Profiles — Audience Cards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card per key stakeholder or group — capture influence, concern, and engagement action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Stakeholder Matrix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89888"/>
            <a:ext cx="2697480" cy="1572768"/>
          </a:xfrm>
          <a:prstGeom prst="rect">
            <a:avLst/>
          </a:prstGeom>
          <a:solidFill>
            <a:srgbClr val="E8EEF4"/>
          </a:solidFill>
          <a:ln w="1905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20040" y="1389888"/>
            <a:ext cx="2697480" cy="54864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29768" y="1481328"/>
            <a:ext cx="1911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 Sponsor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29768" y="1737360"/>
            <a:ext cx="24780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CxO / VP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2340864" y="1481328"/>
            <a:ext cx="603504" cy="237744"/>
          </a:xfrm>
          <a:prstGeom prst="roundRect">
            <a:avLst>
              <a:gd name="adj" fmla="val 23077"/>
            </a:avLst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340864" y="1481328"/>
            <a:ext cx="60350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800" dirty="0"/>
          </a:p>
        </p:txBody>
      </p:sp>
      <p:sp>
        <p:nvSpPr>
          <p:cNvPr id="16" name="Shape 14"/>
          <p:cNvSpPr/>
          <p:nvPr/>
        </p:nvSpPr>
        <p:spPr>
          <a:xfrm>
            <a:off x="429768" y="1956816"/>
            <a:ext cx="1005840" cy="201168"/>
          </a:xfrm>
          <a:prstGeom prst="roundRect">
            <a:avLst>
              <a:gd name="adj" fmla="val 18182"/>
            </a:avLst>
          </a:prstGeom>
          <a:solidFill>
            <a:srgbClr val="1A6B3A"/>
          </a:solidFill>
          <a:ln w="12700">
            <a:solidFill>
              <a:srgbClr val="1A6B3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29768" y="1956816"/>
            <a:ext cx="10058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Champion</a:t>
            </a:r>
            <a:endParaRPr lang="en-US" sz="750" dirty="0"/>
          </a:p>
        </p:txBody>
      </p:sp>
      <p:sp>
        <p:nvSpPr>
          <p:cNvPr id="18" name="Shape 16"/>
          <p:cNvSpPr/>
          <p:nvPr/>
        </p:nvSpPr>
        <p:spPr>
          <a:xfrm>
            <a:off x="429768" y="2212848"/>
            <a:ext cx="2478024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19" name="Text 17"/>
          <p:cNvSpPr/>
          <p:nvPr/>
        </p:nvSpPr>
        <p:spPr>
          <a:xfrm>
            <a:off x="429768" y="2249424"/>
            <a:ext cx="640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Concern:</a:t>
            </a:r>
            <a:endParaRPr lang="en-US" sz="750" dirty="0"/>
          </a:p>
        </p:txBody>
      </p:sp>
      <p:sp>
        <p:nvSpPr>
          <p:cNvPr id="20" name="Text 18"/>
          <p:cNvSpPr/>
          <p:nvPr/>
        </p:nvSpPr>
        <p:spPr>
          <a:xfrm>
            <a:off x="1051560" y="2249424"/>
            <a:ext cx="18562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ROI &amp; decisions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429768" y="2487168"/>
            <a:ext cx="548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Action:</a:t>
            </a:r>
            <a:endParaRPr lang="en-US" sz="750" dirty="0"/>
          </a:p>
        </p:txBody>
      </p:sp>
      <p:sp>
        <p:nvSpPr>
          <p:cNvPr id="22" name="Text 20"/>
          <p:cNvSpPr/>
          <p:nvPr/>
        </p:nvSpPr>
        <p:spPr>
          <a:xfrm>
            <a:off x="960120" y="2487168"/>
            <a:ext cx="194767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Weekly 1:1</a:t>
            </a:r>
            <a:endParaRPr lang="en-US" sz="800" dirty="0"/>
          </a:p>
        </p:txBody>
      </p:sp>
      <p:sp>
        <p:nvSpPr>
          <p:cNvPr id="23" name="Shape 21"/>
          <p:cNvSpPr/>
          <p:nvPr/>
        </p:nvSpPr>
        <p:spPr>
          <a:xfrm>
            <a:off x="429768" y="2743200"/>
            <a:ext cx="2478024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3273552" y="1389888"/>
            <a:ext cx="2697480" cy="1572768"/>
          </a:xfrm>
          <a:prstGeom prst="rect">
            <a:avLst/>
          </a:prstGeom>
          <a:solidFill>
            <a:srgbClr val="E8EEF4"/>
          </a:solidFill>
          <a:ln w="19050">
            <a:solidFill>
              <a:srgbClr val="003366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3273552" y="1389888"/>
            <a:ext cx="2697480" cy="54864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383280" y="1481328"/>
            <a:ext cx="1911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Lead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3383280" y="1737360"/>
            <a:ext cx="24780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CFO / Ctrl.</a:t>
            </a: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5294376" y="1481328"/>
            <a:ext cx="603504" cy="237744"/>
          </a:xfrm>
          <a:prstGeom prst="roundRect">
            <a:avLst>
              <a:gd name="adj" fmla="val 23077"/>
            </a:avLst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294376" y="1481328"/>
            <a:ext cx="60350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800" dirty="0"/>
          </a:p>
        </p:txBody>
      </p:sp>
      <p:sp>
        <p:nvSpPr>
          <p:cNvPr id="30" name="Shape 28"/>
          <p:cNvSpPr/>
          <p:nvPr/>
        </p:nvSpPr>
        <p:spPr>
          <a:xfrm>
            <a:off x="3383280" y="1956816"/>
            <a:ext cx="1005840" cy="201168"/>
          </a:xfrm>
          <a:prstGeom prst="roundRect">
            <a:avLst>
              <a:gd name="adj" fmla="val 18182"/>
            </a:avLst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3383280" y="1956816"/>
            <a:ext cx="10058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Neutral</a:t>
            </a:r>
            <a:endParaRPr lang="en-US" sz="750" dirty="0"/>
          </a:p>
        </p:txBody>
      </p:sp>
      <p:sp>
        <p:nvSpPr>
          <p:cNvPr id="32" name="Shape 30"/>
          <p:cNvSpPr/>
          <p:nvPr/>
        </p:nvSpPr>
        <p:spPr>
          <a:xfrm>
            <a:off x="3383280" y="2212848"/>
            <a:ext cx="2478024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33" name="Text 31"/>
          <p:cNvSpPr/>
          <p:nvPr/>
        </p:nvSpPr>
        <p:spPr>
          <a:xfrm>
            <a:off x="3383280" y="2249424"/>
            <a:ext cx="640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Concern:</a:t>
            </a:r>
            <a:endParaRPr lang="en-US" sz="750" dirty="0"/>
          </a:p>
        </p:txBody>
      </p:sp>
      <p:sp>
        <p:nvSpPr>
          <p:cNvPr id="34" name="Text 32"/>
          <p:cNvSpPr/>
          <p:nvPr/>
        </p:nvSpPr>
        <p:spPr>
          <a:xfrm>
            <a:off x="4005072" y="2249424"/>
            <a:ext cx="18562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Budget control</a:t>
            </a:r>
            <a:endParaRPr lang="en-US" sz="800" dirty="0"/>
          </a:p>
        </p:txBody>
      </p:sp>
      <p:sp>
        <p:nvSpPr>
          <p:cNvPr id="35" name="Text 33"/>
          <p:cNvSpPr/>
          <p:nvPr/>
        </p:nvSpPr>
        <p:spPr>
          <a:xfrm>
            <a:off x="3383280" y="2487168"/>
            <a:ext cx="548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Action:</a:t>
            </a:r>
            <a:endParaRPr lang="en-US" sz="750" dirty="0"/>
          </a:p>
        </p:txBody>
      </p:sp>
      <p:sp>
        <p:nvSpPr>
          <p:cNvPr id="36" name="Text 34"/>
          <p:cNvSpPr/>
          <p:nvPr/>
        </p:nvSpPr>
        <p:spPr>
          <a:xfrm>
            <a:off x="3913632" y="2487168"/>
            <a:ext cx="194767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review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3383280" y="2743200"/>
            <a:ext cx="2478024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6227064" y="1389888"/>
            <a:ext cx="2697480" cy="1572768"/>
          </a:xfrm>
          <a:prstGeom prst="rect">
            <a:avLst/>
          </a:prstGeom>
          <a:solidFill>
            <a:srgbClr val="E8EEF4"/>
          </a:solidFill>
          <a:ln w="19050">
            <a:solidFill>
              <a:srgbClr val="003366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9" name="Shape 37"/>
          <p:cNvSpPr/>
          <p:nvPr/>
        </p:nvSpPr>
        <p:spPr>
          <a:xfrm>
            <a:off x="6227064" y="1389888"/>
            <a:ext cx="2697480" cy="54864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6336792" y="1481328"/>
            <a:ext cx="1911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Operations Manager</a:t>
            </a:r>
            <a:endParaRPr lang="en-US" sz="1100" dirty="0"/>
          </a:p>
        </p:txBody>
      </p:sp>
      <p:sp>
        <p:nvSpPr>
          <p:cNvPr id="41" name="Text 39"/>
          <p:cNvSpPr/>
          <p:nvPr/>
        </p:nvSpPr>
        <p:spPr>
          <a:xfrm>
            <a:off x="6336792" y="1737360"/>
            <a:ext cx="24780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 Director</a:t>
            </a:r>
            <a:endParaRPr lang="en-US" sz="850" dirty="0"/>
          </a:p>
        </p:txBody>
      </p:sp>
      <p:sp>
        <p:nvSpPr>
          <p:cNvPr id="42" name="Shape 40"/>
          <p:cNvSpPr/>
          <p:nvPr/>
        </p:nvSpPr>
        <p:spPr>
          <a:xfrm>
            <a:off x="8247888" y="1481328"/>
            <a:ext cx="603504" cy="237744"/>
          </a:xfrm>
          <a:prstGeom prst="roundRect">
            <a:avLst>
              <a:gd name="adj" fmla="val 23077"/>
            </a:avLst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8247888" y="1481328"/>
            <a:ext cx="60350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</a:t>
            </a:r>
            <a:endParaRPr lang="en-US" sz="800" dirty="0"/>
          </a:p>
        </p:txBody>
      </p:sp>
      <p:sp>
        <p:nvSpPr>
          <p:cNvPr id="44" name="Shape 42"/>
          <p:cNvSpPr/>
          <p:nvPr/>
        </p:nvSpPr>
        <p:spPr>
          <a:xfrm>
            <a:off x="6336792" y="1956816"/>
            <a:ext cx="1005840" cy="201168"/>
          </a:xfrm>
          <a:prstGeom prst="roundRect">
            <a:avLst>
              <a:gd name="adj" fmla="val 18182"/>
            </a:avLst>
          </a:prstGeom>
          <a:solidFill>
            <a:srgbClr val="1A6B3A"/>
          </a:solidFill>
          <a:ln w="12700">
            <a:solidFill>
              <a:srgbClr val="1A6B3A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6336792" y="1956816"/>
            <a:ext cx="10058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Champion</a:t>
            </a:r>
            <a:endParaRPr lang="en-US" sz="750" dirty="0"/>
          </a:p>
        </p:txBody>
      </p:sp>
      <p:sp>
        <p:nvSpPr>
          <p:cNvPr id="46" name="Shape 44"/>
          <p:cNvSpPr/>
          <p:nvPr/>
        </p:nvSpPr>
        <p:spPr>
          <a:xfrm>
            <a:off x="6336792" y="2212848"/>
            <a:ext cx="2478024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47" name="Text 45"/>
          <p:cNvSpPr/>
          <p:nvPr/>
        </p:nvSpPr>
        <p:spPr>
          <a:xfrm>
            <a:off x="6336792" y="2249424"/>
            <a:ext cx="640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Concern:</a:t>
            </a:r>
            <a:endParaRPr lang="en-US" sz="750" dirty="0"/>
          </a:p>
        </p:txBody>
      </p:sp>
      <p:sp>
        <p:nvSpPr>
          <p:cNvPr id="48" name="Text 46"/>
          <p:cNvSpPr/>
          <p:nvPr/>
        </p:nvSpPr>
        <p:spPr>
          <a:xfrm>
            <a:off x="6958584" y="2249424"/>
            <a:ext cx="18562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disruption</a:t>
            </a:r>
            <a:endParaRPr lang="en-US" sz="800" dirty="0"/>
          </a:p>
        </p:txBody>
      </p:sp>
      <p:sp>
        <p:nvSpPr>
          <p:cNvPr id="49" name="Text 47"/>
          <p:cNvSpPr/>
          <p:nvPr/>
        </p:nvSpPr>
        <p:spPr>
          <a:xfrm>
            <a:off x="6336792" y="2487168"/>
            <a:ext cx="548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Action:</a:t>
            </a:r>
            <a:endParaRPr lang="en-US" sz="750" dirty="0"/>
          </a:p>
        </p:txBody>
      </p:sp>
      <p:sp>
        <p:nvSpPr>
          <p:cNvPr id="50" name="Text 48"/>
          <p:cNvSpPr/>
          <p:nvPr/>
        </p:nvSpPr>
        <p:spPr>
          <a:xfrm>
            <a:off x="6867144" y="2487168"/>
            <a:ext cx="194767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Bi-weekly call</a:t>
            </a:r>
            <a:endParaRPr lang="en-US" sz="800" dirty="0"/>
          </a:p>
        </p:txBody>
      </p:sp>
      <p:sp>
        <p:nvSpPr>
          <p:cNvPr id="51" name="Shape 49"/>
          <p:cNvSpPr/>
          <p:nvPr/>
        </p:nvSpPr>
        <p:spPr>
          <a:xfrm>
            <a:off x="6336792" y="2743200"/>
            <a:ext cx="2478024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52" name="Shape 50"/>
          <p:cNvSpPr/>
          <p:nvPr/>
        </p:nvSpPr>
        <p:spPr>
          <a:xfrm>
            <a:off x="320040" y="3145536"/>
            <a:ext cx="2697480" cy="1572768"/>
          </a:xfrm>
          <a:prstGeom prst="rect">
            <a:avLst/>
          </a:prstGeom>
          <a:solidFill>
            <a:srgbClr val="E8EEF4"/>
          </a:solidFill>
          <a:ln w="1905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53" name="Shape 51"/>
          <p:cNvSpPr/>
          <p:nvPr/>
        </p:nvSpPr>
        <p:spPr>
          <a:xfrm>
            <a:off x="320040" y="3145536"/>
            <a:ext cx="2697480" cy="54864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429768" y="3236976"/>
            <a:ext cx="1911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Lead</a:t>
            </a:r>
            <a:endParaRPr lang="en-US" sz="1100" dirty="0"/>
          </a:p>
        </p:txBody>
      </p:sp>
      <p:sp>
        <p:nvSpPr>
          <p:cNvPr id="55" name="Text 53"/>
          <p:cNvSpPr/>
          <p:nvPr/>
        </p:nvSpPr>
        <p:spPr>
          <a:xfrm>
            <a:off x="429768" y="3493008"/>
            <a:ext cx="24780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CTO / IT Mgr</a:t>
            </a:r>
            <a:endParaRPr lang="en-US" sz="850" dirty="0"/>
          </a:p>
        </p:txBody>
      </p:sp>
      <p:sp>
        <p:nvSpPr>
          <p:cNvPr id="56" name="Shape 54"/>
          <p:cNvSpPr/>
          <p:nvPr/>
        </p:nvSpPr>
        <p:spPr>
          <a:xfrm>
            <a:off x="2340864" y="3236976"/>
            <a:ext cx="603504" cy="237744"/>
          </a:xfrm>
          <a:prstGeom prst="roundRect">
            <a:avLst>
              <a:gd name="adj" fmla="val 23077"/>
            </a:avLst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2340864" y="3236976"/>
            <a:ext cx="60350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</a:t>
            </a:r>
            <a:endParaRPr lang="en-US" sz="800" dirty="0"/>
          </a:p>
        </p:txBody>
      </p:sp>
      <p:sp>
        <p:nvSpPr>
          <p:cNvPr id="58" name="Shape 56"/>
          <p:cNvSpPr/>
          <p:nvPr/>
        </p:nvSpPr>
        <p:spPr>
          <a:xfrm>
            <a:off x="429768" y="3712464"/>
            <a:ext cx="1005840" cy="201168"/>
          </a:xfrm>
          <a:prstGeom prst="roundRect">
            <a:avLst>
              <a:gd name="adj" fmla="val 18182"/>
            </a:avLst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429768" y="3712464"/>
            <a:ext cx="10058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Neutral</a:t>
            </a:r>
            <a:endParaRPr lang="en-US" sz="750" dirty="0"/>
          </a:p>
        </p:txBody>
      </p:sp>
      <p:sp>
        <p:nvSpPr>
          <p:cNvPr id="60" name="Shape 58"/>
          <p:cNvSpPr/>
          <p:nvPr/>
        </p:nvSpPr>
        <p:spPr>
          <a:xfrm>
            <a:off x="429768" y="3968496"/>
            <a:ext cx="2478024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61" name="Text 59"/>
          <p:cNvSpPr/>
          <p:nvPr/>
        </p:nvSpPr>
        <p:spPr>
          <a:xfrm>
            <a:off x="429768" y="4005072"/>
            <a:ext cx="640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Concern:</a:t>
            </a:r>
            <a:endParaRPr lang="en-US" sz="750" dirty="0"/>
          </a:p>
        </p:txBody>
      </p:sp>
      <p:sp>
        <p:nvSpPr>
          <p:cNvPr id="62" name="Text 60"/>
          <p:cNvSpPr/>
          <p:nvPr/>
        </p:nvSpPr>
        <p:spPr>
          <a:xfrm>
            <a:off x="1051560" y="4005072"/>
            <a:ext cx="18562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Integration risk</a:t>
            </a:r>
            <a:endParaRPr lang="en-US" sz="800" dirty="0"/>
          </a:p>
        </p:txBody>
      </p:sp>
      <p:sp>
        <p:nvSpPr>
          <p:cNvPr id="63" name="Text 61"/>
          <p:cNvSpPr/>
          <p:nvPr/>
        </p:nvSpPr>
        <p:spPr>
          <a:xfrm>
            <a:off x="429768" y="4242816"/>
            <a:ext cx="548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Action:</a:t>
            </a:r>
            <a:endParaRPr lang="en-US" sz="750" dirty="0"/>
          </a:p>
        </p:txBody>
      </p:sp>
      <p:sp>
        <p:nvSpPr>
          <p:cNvPr id="64" name="Text 62"/>
          <p:cNvSpPr/>
          <p:nvPr/>
        </p:nvSpPr>
        <p:spPr>
          <a:xfrm>
            <a:off x="960120" y="4242816"/>
            <a:ext cx="194767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Sprint demos</a:t>
            </a:r>
            <a:endParaRPr lang="en-US" sz="800" dirty="0"/>
          </a:p>
        </p:txBody>
      </p:sp>
      <p:sp>
        <p:nvSpPr>
          <p:cNvPr id="65" name="Shape 63"/>
          <p:cNvSpPr/>
          <p:nvPr/>
        </p:nvSpPr>
        <p:spPr>
          <a:xfrm>
            <a:off x="429768" y="4498848"/>
            <a:ext cx="2478024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66" name="Shape 64"/>
          <p:cNvSpPr/>
          <p:nvPr/>
        </p:nvSpPr>
        <p:spPr>
          <a:xfrm>
            <a:off x="3273552" y="3145536"/>
            <a:ext cx="2697480" cy="1572768"/>
          </a:xfrm>
          <a:prstGeom prst="rect">
            <a:avLst/>
          </a:prstGeom>
          <a:solidFill>
            <a:srgbClr val="E8EEF4"/>
          </a:solidFill>
          <a:ln w="1905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67" name="Shape 65"/>
          <p:cNvSpPr/>
          <p:nvPr/>
        </p:nvSpPr>
        <p:spPr>
          <a:xfrm>
            <a:off x="3273552" y="3145536"/>
            <a:ext cx="2697480" cy="54864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3383280" y="3236976"/>
            <a:ext cx="1911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Front-line Staff</a:t>
            </a:r>
            <a:endParaRPr lang="en-US" sz="1100" dirty="0"/>
          </a:p>
        </p:txBody>
      </p:sp>
      <p:sp>
        <p:nvSpPr>
          <p:cNvPr id="69" name="Text 67"/>
          <p:cNvSpPr/>
          <p:nvPr/>
        </p:nvSpPr>
        <p:spPr>
          <a:xfrm>
            <a:off x="3383280" y="3493008"/>
            <a:ext cx="24780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 Team</a:t>
            </a:r>
            <a:endParaRPr lang="en-US" sz="850" dirty="0"/>
          </a:p>
        </p:txBody>
      </p:sp>
      <p:sp>
        <p:nvSpPr>
          <p:cNvPr id="70" name="Shape 68"/>
          <p:cNvSpPr/>
          <p:nvPr/>
        </p:nvSpPr>
        <p:spPr>
          <a:xfrm>
            <a:off x="5294376" y="3236976"/>
            <a:ext cx="603504" cy="237744"/>
          </a:xfrm>
          <a:prstGeom prst="roundRect">
            <a:avLst>
              <a:gd name="adj" fmla="val 23077"/>
            </a:avLst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5294376" y="3236976"/>
            <a:ext cx="60350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</a:t>
            </a:r>
            <a:endParaRPr lang="en-US" sz="800" dirty="0"/>
          </a:p>
        </p:txBody>
      </p:sp>
      <p:sp>
        <p:nvSpPr>
          <p:cNvPr id="72" name="Shape 70"/>
          <p:cNvSpPr/>
          <p:nvPr/>
        </p:nvSpPr>
        <p:spPr>
          <a:xfrm>
            <a:off x="3383280" y="3712464"/>
            <a:ext cx="1005840" cy="201168"/>
          </a:xfrm>
          <a:prstGeom prst="roundRect">
            <a:avLst>
              <a:gd name="adj" fmla="val 18182"/>
            </a:avLst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73" name="Text 71"/>
          <p:cNvSpPr/>
          <p:nvPr/>
        </p:nvSpPr>
        <p:spPr>
          <a:xfrm>
            <a:off x="3383280" y="3712464"/>
            <a:ext cx="10058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Resistor</a:t>
            </a:r>
            <a:endParaRPr lang="en-US" sz="750" dirty="0"/>
          </a:p>
        </p:txBody>
      </p:sp>
      <p:sp>
        <p:nvSpPr>
          <p:cNvPr id="74" name="Shape 72"/>
          <p:cNvSpPr/>
          <p:nvPr/>
        </p:nvSpPr>
        <p:spPr>
          <a:xfrm>
            <a:off x="3383280" y="3968496"/>
            <a:ext cx="2478024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75" name="Text 73"/>
          <p:cNvSpPr/>
          <p:nvPr/>
        </p:nvSpPr>
        <p:spPr>
          <a:xfrm>
            <a:off x="3383280" y="4005072"/>
            <a:ext cx="640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Concern:</a:t>
            </a:r>
            <a:endParaRPr lang="en-US" sz="750" dirty="0"/>
          </a:p>
        </p:txBody>
      </p:sp>
      <p:sp>
        <p:nvSpPr>
          <p:cNvPr id="76" name="Text 74"/>
          <p:cNvSpPr/>
          <p:nvPr/>
        </p:nvSpPr>
        <p:spPr>
          <a:xfrm>
            <a:off x="4005072" y="4005072"/>
            <a:ext cx="18562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Job impact</a:t>
            </a:r>
            <a:endParaRPr lang="en-US" sz="800" dirty="0"/>
          </a:p>
        </p:txBody>
      </p:sp>
      <p:sp>
        <p:nvSpPr>
          <p:cNvPr id="77" name="Text 75"/>
          <p:cNvSpPr/>
          <p:nvPr/>
        </p:nvSpPr>
        <p:spPr>
          <a:xfrm>
            <a:off x="3383280" y="4242816"/>
            <a:ext cx="548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Action:</a:t>
            </a:r>
            <a:endParaRPr lang="en-US" sz="750" dirty="0"/>
          </a:p>
        </p:txBody>
      </p:sp>
      <p:sp>
        <p:nvSpPr>
          <p:cNvPr id="78" name="Text 76"/>
          <p:cNvSpPr/>
          <p:nvPr/>
        </p:nvSpPr>
        <p:spPr>
          <a:xfrm>
            <a:off x="3913632" y="4242816"/>
            <a:ext cx="194767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Training + Q&amp;A</a:t>
            </a:r>
            <a:endParaRPr lang="en-US" sz="800" dirty="0"/>
          </a:p>
        </p:txBody>
      </p:sp>
      <p:sp>
        <p:nvSpPr>
          <p:cNvPr id="79" name="Shape 77"/>
          <p:cNvSpPr/>
          <p:nvPr/>
        </p:nvSpPr>
        <p:spPr>
          <a:xfrm>
            <a:off x="3383280" y="4498848"/>
            <a:ext cx="2478024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80" name="Shape 78"/>
          <p:cNvSpPr/>
          <p:nvPr/>
        </p:nvSpPr>
        <p:spPr>
          <a:xfrm>
            <a:off x="6227064" y="3145536"/>
            <a:ext cx="2697480" cy="1572768"/>
          </a:xfrm>
          <a:prstGeom prst="rect">
            <a:avLst/>
          </a:prstGeom>
          <a:solidFill>
            <a:srgbClr val="E8EEF4"/>
          </a:solidFill>
          <a:ln w="19050">
            <a:solidFill>
              <a:srgbClr val="003366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81" name="Shape 79"/>
          <p:cNvSpPr/>
          <p:nvPr/>
        </p:nvSpPr>
        <p:spPr>
          <a:xfrm>
            <a:off x="6227064" y="3145536"/>
            <a:ext cx="2697480" cy="54864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82" name="Text 80"/>
          <p:cNvSpPr/>
          <p:nvPr/>
        </p:nvSpPr>
        <p:spPr>
          <a:xfrm>
            <a:off x="6336792" y="3236976"/>
            <a:ext cx="1911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</a:t>
            </a:r>
            <a:endParaRPr lang="en-US" sz="1100" dirty="0"/>
          </a:p>
        </p:txBody>
      </p:sp>
      <p:sp>
        <p:nvSpPr>
          <p:cNvPr id="83" name="Text 81"/>
          <p:cNvSpPr/>
          <p:nvPr/>
        </p:nvSpPr>
        <p:spPr>
          <a:xfrm>
            <a:off x="6336792" y="3493008"/>
            <a:ext cx="24780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External</a:t>
            </a:r>
            <a:endParaRPr lang="en-US" sz="850" dirty="0"/>
          </a:p>
        </p:txBody>
      </p:sp>
      <p:sp>
        <p:nvSpPr>
          <p:cNvPr id="84" name="Shape 82"/>
          <p:cNvSpPr/>
          <p:nvPr/>
        </p:nvSpPr>
        <p:spPr>
          <a:xfrm>
            <a:off x="8247888" y="3236976"/>
            <a:ext cx="603504" cy="237744"/>
          </a:xfrm>
          <a:prstGeom prst="roundRect">
            <a:avLst>
              <a:gd name="adj" fmla="val 23077"/>
            </a:avLst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5" name="Text 83"/>
          <p:cNvSpPr/>
          <p:nvPr/>
        </p:nvSpPr>
        <p:spPr>
          <a:xfrm>
            <a:off x="8247888" y="3236976"/>
            <a:ext cx="60350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800" dirty="0"/>
          </a:p>
        </p:txBody>
      </p:sp>
      <p:sp>
        <p:nvSpPr>
          <p:cNvPr id="86" name="Shape 84"/>
          <p:cNvSpPr/>
          <p:nvPr/>
        </p:nvSpPr>
        <p:spPr>
          <a:xfrm>
            <a:off x="6336792" y="3712464"/>
            <a:ext cx="1005840" cy="201168"/>
          </a:xfrm>
          <a:prstGeom prst="roundRect">
            <a:avLst>
              <a:gd name="adj" fmla="val 18182"/>
            </a:avLst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87" name="Text 85"/>
          <p:cNvSpPr/>
          <p:nvPr/>
        </p:nvSpPr>
        <p:spPr>
          <a:xfrm>
            <a:off x="6336792" y="3712464"/>
            <a:ext cx="10058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Neutral</a:t>
            </a:r>
            <a:endParaRPr lang="en-US" sz="750" dirty="0"/>
          </a:p>
        </p:txBody>
      </p:sp>
      <p:sp>
        <p:nvSpPr>
          <p:cNvPr id="88" name="Shape 86"/>
          <p:cNvSpPr/>
          <p:nvPr/>
        </p:nvSpPr>
        <p:spPr>
          <a:xfrm>
            <a:off x="6336792" y="3968496"/>
            <a:ext cx="2478024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89" name="Text 87"/>
          <p:cNvSpPr/>
          <p:nvPr/>
        </p:nvSpPr>
        <p:spPr>
          <a:xfrm>
            <a:off x="6336792" y="4005072"/>
            <a:ext cx="640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Concern:</a:t>
            </a:r>
            <a:endParaRPr lang="en-US" sz="750" dirty="0"/>
          </a:p>
        </p:txBody>
      </p:sp>
      <p:sp>
        <p:nvSpPr>
          <p:cNvPr id="90" name="Text 88"/>
          <p:cNvSpPr/>
          <p:nvPr/>
        </p:nvSpPr>
        <p:spPr>
          <a:xfrm>
            <a:off x="6958584" y="4005072"/>
            <a:ext cx="18562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Continuity</a:t>
            </a:r>
            <a:endParaRPr lang="en-US" sz="800" dirty="0"/>
          </a:p>
        </p:txBody>
      </p:sp>
      <p:sp>
        <p:nvSpPr>
          <p:cNvPr id="91" name="Text 89"/>
          <p:cNvSpPr/>
          <p:nvPr/>
        </p:nvSpPr>
        <p:spPr>
          <a:xfrm>
            <a:off x="6336792" y="4242816"/>
            <a:ext cx="548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Action:</a:t>
            </a:r>
            <a:endParaRPr lang="en-US" sz="750" dirty="0"/>
          </a:p>
        </p:txBody>
      </p:sp>
      <p:sp>
        <p:nvSpPr>
          <p:cNvPr id="92" name="Text 90"/>
          <p:cNvSpPr/>
          <p:nvPr/>
        </p:nvSpPr>
        <p:spPr>
          <a:xfrm>
            <a:off x="6867144" y="4242816"/>
            <a:ext cx="194767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SLA updates</a:t>
            </a:r>
            <a:endParaRPr lang="en-US" sz="800" dirty="0"/>
          </a:p>
        </p:txBody>
      </p:sp>
      <p:sp>
        <p:nvSpPr>
          <p:cNvPr id="93" name="Shape 91"/>
          <p:cNvSpPr/>
          <p:nvPr/>
        </p:nvSpPr>
        <p:spPr>
          <a:xfrm>
            <a:off x="6336792" y="4498848"/>
            <a:ext cx="2478024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RACI MATRIX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RACI Matrix — Blank Grid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Fill in each cell: R = Responsible  ·  A = Accountable  ·  C = Consulted  ·  I = Informed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RACI Matrix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65760" y="1389888"/>
            <a:ext cx="256032" cy="256032"/>
          </a:xfrm>
          <a:prstGeom prst="rect">
            <a:avLst/>
          </a:prstGeom>
          <a:solidFill>
            <a:srgbClr val="FF66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5760" y="1389888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76656" y="1389888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Responsible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2468880" y="1389888"/>
            <a:ext cx="256032" cy="256032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468880" y="1389888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2779776" y="1389888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Accountable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4572000" y="1389888"/>
            <a:ext cx="256032" cy="256032"/>
          </a:xfrm>
          <a:prstGeom prst="rect">
            <a:avLst/>
          </a:prstGeom>
          <a:solidFill>
            <a:srgbClr val="6699CC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572000" y="1389888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4882896" y="1389888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Consulted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6675120" y="1389888"/>
            <a:ext cx="256032" cy="25603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675120" y="1389888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6986016" y="1389888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Informed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2331720" y="1719072"/>
            <a:ext cx="1127760" cy="38404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2331720" y="1719072"/>
            <a:ext cx="1127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</a:t>
            </a:r>
            <a:endParaRPr lang="en-US" sz="850" dirty="0"/>
          </a:p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3459480" y="1719072"/>
            <a:ext cx="1127760" cy="38404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459480" y="1719072"/>
            <a:ext cx="1127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PMO</a:t>
            </a:r>
            <a:endParaRPr lang="en-US" sz="850" dirty="0"/>
          </a:p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</a:t>
            </a:r>
            <a:endParaRPr lang="en-US" sz="850" dirty="0"/>
          </a:p>
        </p:txBody>
      </p:sp>
      <p:sp>
        <p:nvSpPr>
          <p:cNvPr id="26" name="Shape 24"/>
          <p:cNvSpPr/>
          <p:nvPr/>
        </p:nvSpPr>
        <p:spPr>
          <a:xfrm>
            <a:off x="4587240" y="1719072"/>
            <a:ext cx="1127760" cy="38404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587240" y="1719072"/>
            <a:ext cx="1127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</a:t>
            </a: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5715000" y="1719072"/>
            <a:ext cx="1127760" cy="38404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715000" y="1719072"/>
            <a:ext cx="1127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6842760" y="1719072"/>
            <a:ext cx="1127760" cy="38404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842760" y="1719072"/>
            <a:ext cx="1127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</a:t>
            </a:r>
            <a:endParaRPr lang="en-US" sz="850" dirty="0"/>
          </a:p>
        </p:txBody>
      </p:sp>
      <p:sp>
        <p:nvSpPr>
          <p:cNvPr id="32" name="Shape 30"/>
          <p:cNvSpPr/>
          <p:nvPr/>
        </p:nvSpPr>
        <p:spPr>
          <a:xfrm>
            <a:off x="7970520" y="1719072"/>
            <a:ext cx="1127760" cy="38404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7970520" y="1719072"/>
            <a:ext cx="1127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Change</a:t>
            </a:r>
            <a:endParaRPr lang="en-US" sz="850" dirty="0"/>
          </a:p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Mgmt</a:t>
            </a:r>
            <a:endParaRPr lang="en-US" sz="850" dirty="0"/>
          </a:p>
        </p:txBody>
      </p:sp>
      <p:sp>
        <p:nvSpPr>
          <p:cNvPr id="34" name="Shape 32"/>
          <p:cNvSpPr/>
          <p:nvPr/>
        </p:nvSpPr>
        <p:spPr>
          <a:xfrm>
            <a:off x="320040" y="1719072"/>
            <a:ext cx="2011680" cy="384048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320040" y="1719072"/>
            <a:ext cx="20116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 / Activity</a:t>
            </a:r>
            <a:endParaRPr lang="en-US" sz="900" dirty="0"/>
          </a:p>
        </p:txBody>
      </p:sp>
      <p:sp>
        <p:nvSpPr>
          <p:cNvPr id="36" name="Shape 34"/>
          <p:cNvSpPr/>
          <p:nvPr/>
        </p:nvSpPr>
        <p:spPr>
          <a:xfrm>
            <a:off x="320040" y="2103120"/>
            <a:ext cx="2011680" cy="318211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411480" y="2103120"/>
            <a:ext cx="182880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 1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2331720" y="2103120"/>
            <a:ext cx="1127760" cy="318211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3459480" y="2103120"/>
            <a:ext cx="1127760" cy="318211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4587240" y="2103120"/>
            <a:ext cx="1127760" cy="318211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5715000" y="2103120"/>
            <a:ext cx="1127760" cy="318211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6842760" y="2103120"/>
            <a:ext cx="1127760" cy="318211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7970520" y="2103120"/>
            <a:ext cx="1127760" cy="318211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320040" y="2448763"/>
            <a:ext cx="2011680" cy="318211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411480" y="2448763"/>
            <a:ext cx="182880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 2</a:t>
            </a:r>
            <a:endParaRPr lang="en-US" sz="900" dirty="0"/>
          </a:p>
        </p:txBody>
      </p:sp>
      <p:sp>
        <p:nvSpPr>
          <p:cNvPr id="46" name="Shape 44"/>
          <p:cNvSpPr/>
          <p:nvPr/>
        </p:nvSpPr>
        <p:spPr>
          <a:xfrm>
            <a:off x="2331720" y="2448763"/>
            <a:ext cx="1127760" cy="318211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3459480" y="2448763"/>
            <a:ext cx="1127760" cy="318211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4587240" y="2448763"/>
            <a:ext cx="1127760" cy="318211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5715000" y="2448763"/>
            <a:ext cx="1127760" cy="318211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6842760" y="2448763"/>
            <a:ext cx="1127760" cy="318211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7970520" y="2448763"/>
            <a:ext cx="1127760" cy="318211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320040" y="2794406"/>
            <a:ext cx="2011680" cy="318211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411480" y="2794406"/>
            <a:ext cx="182880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 3</a:t>
            </a:r>
            <a:endParaRPr lang="en-US" sz="900" dirty="0"/>
          </a:p>
        </p:txBody>
      </p:sp>
      <p:sp>
        <p:nvSpPr>
          <p:cNvPr id="54" name="Shape 52"/>
          <p:cNvSpPr/>
          <p:nvPr/>
        </p:nvSpPr>
        <p:spPr>
          <a:xfrm>
            <a:off x="2331720" y="2794406"/>
            <a:ext cx="1127760" cy="318211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3459480" y="2794406"/>
            <a:ext cx="1127760" cy="318211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4587240" y="2794406"/>
            <a:ext cx="1127760" cy="318211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5715000" y="2794406"/>
            <a:ext cx="1127760" cy="318211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6842760" y="2794406"/>
            <a:ext cx="1127760" cy="318211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7970520" y="2794406"/>
            <a:ext cx="1127760" cy="318211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320040" y="3140050"/>
            <a:ext cx="2011680" cy="318211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411480" y="3140050"/>
            <a:ext cx="182880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 4</a:t>
            </a:r>
            <a:endParaRPr lang="en-US" sz="900" dirty="0"/>
          </a:p>
        </p:txBody>
      </p:sp>
      <p:sp>
        <p:nvSpPr>
          <p:cNvPr id="62" name="Shape 60"/>
          <p:cNvSpPr/>
          <p:nvPr/>
        </p:nvSpPr>
        <p:spPr>
          <a:xfrm>
            <a:off x="2331720" y="3140050"/>
            <a:ext cx="1127760" cy="318211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3459480" y="3140050"/>
            <a:ext cx="1127760" cy="318211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4587240" y="3140050"/>
            <a:ext cx="1127760" cy="318211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5715000" y="3140050"/>
            <a:ext cx="1127760" cy="318211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6842760" y="3140050"/>
            <a:ext cx="1127760" cy="318211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7970520" y="3140050"/>
            <a:ext cx="1127760" cy="318211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320040" y="3485693"/>
            <a:ext cx="2011680" cy="318211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9" name="Text 67"/>
          <p:cNvSpPr/>
          <p:nvPr/>
        </p:nvSpPr>
        <p:spPr>
          <a:xfrm>
            <a:off x="411480" y="3485693"/>
            <a:ext cx="182880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 5</a:t>
            </a:r>
            <a:endParaRPr lang="en-US" sz="900" dirty="0"/>
          </a:p>
        </p:txBody>
      </p:sp>
      <p:sp>
        <p:nvSpPr>
          <p:cNvPr id="70" name="Shape 68"/>
          <p:cNvSpPr/>
          <p:nvPr/>
        </p:nvSpPr>
        <p:spPr>
          <a:xfrm>
            <a:off x="2331720" y="3485693"/>
            <a:ext cx="1127760" cy="318211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3459480" y="3485693"/>
            <a:ext cx="1127760" cy="318211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4587240" y="3485693"/>
            <a:ext cx="1127760" cy="318211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5715000" y="3485693"/>
            <a:ext cx="1127760" cy="318211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6842760" y="3485693"/>
            <a:ext cx="1127760" cy="318211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7970520" y="3485693"/>
            <a:ext cx="1127760" cy="318211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320040" y="3831336"/>
            <a:ext cx="2011680" cy="318211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7" name="Text 75"/>
          <p:cNvSpPr/>
          <p:nvPr/>
        </p:nvSpPr>
        <p:spPr>
          <a:xfrm>
            <a:off x="411480" y="3831336"/>
            <a:ext cx="182880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 6</a:t>
            </a:r>
            <a:endParaRPr lang="en-US" sz="900" dirty="0"/>
          </a:p>
        </p:txBody>
      </p:sp>
      <p:sp>
        <p:nvSpPr>
          <p:cNvPr id="78" name="Shape 76"/>
          <p:cNvSpPr/>
          <p:nvPr/>
        </p:nvSpPr>
        <p:spPr>
          <a:xfrm>
            <a:off x="2331720" y="3831336"/>
            <a:ext cx="1127760" cy="318211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3459480" y="3831336"/>
            <a:ext cx="1127760" cy="318211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4587240" y="3831336"/>
            <a:ext cx="1127760" cy="318211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5715000" y="3831336"/>
            <a:ext cx="1127760" cy="318211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6842760" y="3831336"/>
            <a:ext cx="1127760" cy="318211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7970520" y="3831336"/>
            <a:ext cx="1127760" cy="318211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320040" y="4176979"/>
            <a:ext cx="2011680" cy="318211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5" name="Text 83"/>
          <p:cNvSpPr/>
          <p:nvPr/>
        </p:nvSpPr>
        <p:spPr>
          <a:xfrm>
            <a:off x="411480" y="4176979"/>
            <a:ext cx="182880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 7</a:t>
            </a:r>
            <a:endParaRPr lang="en-US" sz="900" dirty="0"/>
          </a:p>
        </p:txBody>
      </p:sp>
      <p:sp>
        <p:nvSpPr>
          <p:cNvPr id="86" name="Shape 84"/>
          <p:cNvSpPr/>
          <p:nvPr/>
        </p:nvSpPr>
        <p:spPr>
          <a:xfrm>
            <a:off x="2331720" y="4176979"/>
            <a:ext cx="1127760" cy="318211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3459480" y="4176979"/>
            <a:ext cx="1127760" cy="318211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4587240" y="4176979"/>
            <a:ext cx="1127760" cy="318211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5715000" y="4176979"/>
            <a:ext cx="1127760" cy="318211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6842760" y="4176979"/>
            <a:ext cx="1127760" cy="318211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7970520" y="4176979"/>
            <a:ext cx="1127760" cy="318211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320040" y="4522622"/>
            <a:ext cx="2011680" cy="318211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3" name="Text 91"/>
          <p:cNvSpPr/>
          <p:nvPr/>
        </p:nvSpPr>
        <p:spPr>
          <a:xfrm>
            <a:off x="411480" y="4522622"/>
            <a:ext cx="182880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 8</a:t>
            </a:r>
            <a:endParaRPr lang="en-US" sz="900" dirty="0"/>
          </a:p>
        </p:txBody>
      </p:sp>
      <p:sp>
        <p:nvSpPr>
          <p:cNvPr id="94" name="Shape 92"/>
          <p:cNvSpPr/>
          <p:nvPr/>
        </p:nvSpPr>
        <p:spPr>
          <a:xfrm>
            <a:off x="2331720" y="4522622"/>
            <a:ext cx="1127760" cy="318211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3459480" y="4522622"/>
            <a:ext cx="1127760" cy="318211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4587240" y="4522622"/>
            <a:ext cx="1127760" cy="318211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5715000" y="4522622"/>
            <a:ext cx="1127760" cy="318211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6842760" y="4522622"/>
            <a:ext cx="1127760" cy="318211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7970520" y="4522622"/>
            <a:ext cx="1127760" cy="318211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STAKEHOLDER &amp; COMMUNICATION MATRIX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C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Communication Frequency Grid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receives what, how often, and through which channel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Stakeholder Matrix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89888"/>
            <a:ext cx="1371600" cy="438912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20040" y="1389888"/>
            <a:ext cx="13716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Audience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1691640" y="1389888"/>
            <a:ext cx="1058091" cy="438912"/>
          </a:xfrm>
          <a:prstGeom prst="rect">
            <a:avLst/>
          </a:prstGeom>
          <a:solidFill>
            <a:srgbClr val="FF66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691640" y="1389888"/>
            <a:ext cx="1058091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Weekly</a:t>
            </a:r>
            <a:endParaRPr lang="en-US" sz="800" dirty="0"/>
          </a:p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1:1</a:t>
            </a:r>
            <a:endParaRPr lang="en-US" sz="800" dirty="0"/>
          </a:p>
        </p:txBody>
      </p:sp>
      <p:sp>
        <p:nvSpPr>
          <p:cNvPr id="14" name="Shape 12"/>
          <p:cNvSpPr/>
          <p:nvPr/>
        </p:nvSpPr>
        <p:spPr>
          <a:xfrm>
            <a:off x="2749731" y="1389888"/>
            <a:ext cx="1058091" cy="438912"/>
          </a:xfrm>
          <a:prstGeom prst="rect">
            <a:avLst/>
          </a:prstGeom>
          <a:solidFill>
            <a:srgbClr val="FF66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749731" y="1389888"/>
            <a:ext cx="1058091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Status</a:t>
            </a:r>
            <a:endParaRPr lang="en-US" sz="800" dirty="0"/>
          </a:p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</a:t>
            </a:r>
            <a:endParaRPr lang="en-US" sz="800" dirty="0"/>
          </a:p>
        </p:txBody>
      </p:sp>
      <p:sp>
        <p:nvSpPr>
          <p:cNvPr id="16" name="Shape 14"/>
          <p:cNvSpPr/>
          <p:nvPr/>
        </p:nvSpPr>
        <p:spPr>
          <a:xfrm>
            <a:off x="3807823" y="1389888"/>
            <a:ext cx="1058091" cy="438912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807823" y="1389888"/>
            <a:ext cx="1058091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Town</a:t>
            </a:r>
            <a:endParaRPr lang="en-US" sz="800" dirty="0"/>
          </a:p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Hall</a:t>
            </a:r>
            <a:endParaRPr lang="en-US" sz="800" dirty="0"/>
          </a:p>
        </p:txBody>
      </p:sp>
      <p:sp>
        <p:nvSpPr>
          <p:cNvPr id="18" name="Shape 16"/>
          <p:cNvSpPr/>
          <p:nvPr/>
        </p:nvSpPr>
        <p:spPr>
          <a:xfrm>
            <a:off x="4865914" y="1389888"/>
            <a:ext cx="1058091" cy="438912"/>
          </a:xfrm>
          <a:prstGeom prst="rect">
            <a:avLst/>
          </a:prstGeom>
          <a:solidFill>
            <a:srgbClr val="FF66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865914" y="1389888"/>
            <a:ext cx="1058091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Sprint</a:t>
            </a:r>
            <a:endParaRPr lang="en-US" sz="800" dirty="0"/>
          </a:p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</a:t>
            </a:r>
            <a:endParaRPr lang="en-US" sz="800" dirty="0"/>
          </a:p>
        </p:txBody>
      </p:sp>
      <p:sp>
        <p:nvSpPr>
          <p:cNvPr id="20" name="Shape 18"/>
          <p:cNvSpPr/>
          <p:nvPr/>
        </p:nvSpPr>
        <p:spPr>
          <a:xfrm>
            <a:off x="5924006" y="1389888"/>
            <a:ext cx="1058091" cy="438912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924006" y="1389888"/>
            <a:ext cx="1058091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Training</a:t>
            </a:r>
            <a:endParaRPr lang="en-US" sz="800" dirty="0"/>
          </a:p>
        </p:txBody>
      </p:sp>
      <p:sp>
        <p:nvSpPr>
          <p:cNvPr id="22" name="Shape 20"/>
          <p:cNvSpPr/>
          <p:nvPr/>
        </p:nvSpPr>
        <p:spPr>
          <a:xfrm>
            <a:off x="6982097" y="1389888"/>
            <a:ext cx="1058091" cy="438912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982097" y="1389888"/>
            <a:ext cx="1058091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</a:t>
            </a:r>
            <a:endParaRPr lang="en-US" sz="800" dirty="0"/>
          </a:p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Update</a:t>
            </a:r>
            <a:endParaRPr lang="en-US" sz="800" dirty="0"/>
          </a:p>
        </p:txBody>
      </p:sp>
      <p:sp>
        <p:nvSpPr>
          <p:cNvPr id="24" name="Shape 22"/>
          <p:cNvSpPr/>
          <p:nvPr/>
        </p:nvSpPr>
        <p:spPr>
          <a:xfrm>
            <a:off x="8040189" y="1389888"/>
            <a:ext cx="1058091" cy="438912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040189" y="1389888"/>
            <a:ext cx="1058091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Dashboard</a:t>
            </a:r>
            <a:endParaRPr lang="en-US" sz="800" dirty="0"/>
          </a:p>
        </p:txBody>
      </p:sp>
      <p:sp>
        <p:nvSpPr>
          <p:cNvPr id="26" name="Shape 24"/>
          <p:cNvSpPr/>
          <p:nvPr/>
        </p:nvSpPr>
        <p:spPr>
          <a:xfrm>
            <a:off x="320040" y="1828800"/>
            <a:ext cx="1371600" cy="377647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93192" y="1828800"/>
            <a:ext cx="1225296" cy="37764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 Sponsor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1691640" y="1828800"/>
            <a:ext cx="1058091" cy="377647"/>
          </a:xfrm>
          <a:prstGeom prst="rect">
            <a:avLst/>
          </a:prstGeom>
          <a:solidFill>
            <a:srgbClr val="FFF3E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2092670" y="1889608"/>
            <a:ext cx="256032" cy="256032"/>
          </a:xfrm>
          <a:prstGeom prst="ellipse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2749731" y="1828800"/>
            <a:ext cx="1058091" cy="377647"/>
          </a:xfrm>
          <a:prstGeom prst="rect">
            <a:avLst/>
          </a:prstGeom>
          <a:solidFill>
            <a:srgbClr val="FFF3E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3150761" y="1889608"/>
            <a:ext cx="256032" cy="256032"/>
          </a:xfrm>
          <a:prstGeom prst="ellipse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3807823" y="1828800"/>
            <a:ext cx="1058091" cy="377647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4865914" y="1828800"/>
            <a:ext cx="1058091" cy="377647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5924006" y="1828800"/>
            <a:ext cx="1058091" cy="377647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6982097" y="1828800"/>
            <a:ext cx="1058091" cy="377647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8040189" y="1828800"/>
            <a:ext cx="1058091" cy="377647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8441218" y="1889608"/>
            <a:ext cx="256032" cy="256032"/>
          </a:xfrm>
          <a:prstGeom prst="ellipse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320040" y="2243023"/>
            <a:ext cx="1371600" cy="377647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393192" y="2243023"/>
            <a:ext cx="1225296" cy="37764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Lead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1691640" y="2243023"/>
            <a:ext cx="1058091" cy="377647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2749731" y="2243023"/>
            <a:ext cx="1058091" cy="377647"/>
          </a:xfrm>
          <a:prstGeom prst="rect">
            <a:avLst/>
          </a:prstGeom>
          <a:solidFill>
            <a:srgbClr val="FFF3E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3150761" y="2303831"/>
            <a:ext cx="256032" cy="256032"/>
          </a:xfrm>
          <a:prstGeom prst="ellipse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3807823" y="2243023"/>
            <a:ext cx="1058091" cy="377647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4865914" y="2243023"/>
            <a:ext cx="1058091" cy="377647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5924006" y="2243023"/>
            <a:ext cx="1058091" cy="377647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6982097" y="2243023"/>
            <a:ext cx="1058091" cy="377647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7383127" y="2303831"/>
            <a:ext cx="256032" cy="256032"/>
          </a:xfrm>
          <a:prstGeom prst="ellipse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8040189" y="2243023"/>
            <a:ext cx="1058091" cy="377647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8441218" y="2303831"/>
            <a:ext cx="256032" cy="256032"/>
          </a:xfrm>
          <a:prstGeom prst="ellipse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320040" y="2657246"/>
            <a:ext cx="1371600" cy="377647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393192" y="2657246"/>
            <a:ext cx="1225296" cy="37764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 Manager</a:t>
            </a:r>
            <a:endParaRPr lang="en-US" sz="900" dirty="0"/>
          </a:p>
        </p:txBody>
      </p:sp>
      <p:sp>
        <p:nvSpPr>
          <p:cNvPr id="52" name="Shape 50"/>
          <p:cNvSpPr/>
          <p:nvPr/>
        </p:nvSpPr>
        <p:spPr>
          <a:xfrm>
            <a:off x="1691640" y="2657246"/>
            <a:ext cx="1058091" cy="377647"/>
          </a:xfrm>
          <a:prstGeom prst="rect">
            <a:avLst/>
          </a:prstGeom>
          <a:solidFill>
            <a:srgbClr val="FFF3E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2092670" y="2718054"/>
            <a:ext cx="256032" cy="256032"/>
          </a:xfrm>
          <a:prstGeom prst="ellipse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2749731" y="2657246"/>
            <a:ext cx="1058091" cy="377647"/>
          </a:xfrm>
          <a:prstGeom prst="rect">
            <a:avLst/>
          </a:prstGeom>
          <a:solidFill>
            <a:srgbClr val="FFF3E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3150761" y="2718054"/>
            <a:ext cx="256032" cy="256032"/>
          </a:xfrm>
          <a:prstGeom prst="ellipse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3807823" y="2657246"/>
            <a:ext cx="1058091" cy="377647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4208853" y="2718054"/>
            <a:ext cx="256032" cy="256032"/>
          </a:xfrm>
          <a:prstGeom prst="ellipse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4865914" y="2657246"/>
            <a:ext cx="1058091" cy="377647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5924006" y="2657246"/>
            <a:ext cx="1058091" cy="377647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6982097" y="2657246"/>
            <a:ext cx="1058091" cy="377647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8040189" y="2657246"/>
            <a:ext cx="1058091" cy="377647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8441218" y="2718054"/>
            <a:ext cx="256032" cy="256032"/>
          </a:xfrm>
          <a:prstGeom prst="ellipse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320040" y="3071470"/>
            <a:ext cx="1371600" cy="377647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393192" y="3071470"/>
            <a:ext cx="1225296" cy="37764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Lead</a:t>
            </a:r>
            <a:endParaRPr lang="en-US" sz="900" dirty="0"/>
          </a:p>
        </p:txBody>
      </p:sp>
      <p:sp>
        <p:nvSpPr>
          <p:cNvPr id="65" name="Shape 63"/>
          <p:cNvSpPr/>
          <p:nvPr/>
        </p:nvSpPr>
        <p:spPr>
          <a:xfrm>
            <a:off x="1691640" y="3071470"/>
            <a:ext cx="1058091" cy="377647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2749731" y="3071470"/>
            <a:ext cx="1058091" cy="377647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3807823" y="3071470"/>
            <a:ext cx="1058091" cy="377647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4865914" y="3071470"/>
            <a:ext cx="1058091" cy="377647"/>
          </a:xfrm>
          <a:prstGeom prst="rect">
            <a:avLst/>
          </a:prstGeom>
          <a:solidFill>
            <a:srgbClr val="FFF3E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5266944" y="3132277"/>
            <a:ext cx="256032" cy="256032"/>
          </a:xfrm>
          <a:prstGeom prst="ellipse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5924006" y="3071470"/>
            <a:ext cx="1058091" cy="377647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6982097" y="3071470"/>
            <a:ext cx="1058091" cy="377647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7383127" y="3132277"/>
            <a:ext cx="256032" cy="256032"/>
          </a:xfrm>
          <a:prstGeom prst="ellipse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8040189" y="3071470"/>
            <a:ext cx="1058091" cy="377647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320040" y="3485693"/>
            <a:ext cx="1371600" cy="377647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5" name="Text 73"/>
          <p:cNvSpPr/>
          <p:nvPr/>
        </p:nvSpPr>
        <p:spPr>
          <a:xfrm>
            <a:off x="393192" y="3485693"/>
            <a:ext cx="1225296" cy="37764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Front-line</a:t>
            </a:r>
            <a:endParaRPr lang="en-US" sz="900" dirty="0"/>
          </a:p>
        </p:txBody>
      </p:sp>
      <p:sp>
        <p:nvSpPr>
          <p:cNvPr id="76" name="Shape 74"/>
          <p:cNvSpPr/>
          <p:nvPr/>
        </p:nvSpPr>
        <p:spPr>
          <a:xfrm>
            <a:off x="1691640" y="3485693"/>
            <a:ext cx="1058091" cy="377647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2749731" y="3485693"/>
            <a:ext cx="1058091" cy="377647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3807823" y="3485693"/>
            <a:ext cx="1058091" cy="377647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4208853" y="3546500"/>
            <a:ext cx="256032" cy="256032"/>
          </a:xfrm>
          <a:prstGeom prst="ellipse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4865914" y="3485693"/>
            <a:ext cx="1058091" cy="377647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5924006" y="3485693"/>
            <a:ext cx="1058091" cy="377647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6325035" y="3546500"/>
            <a:ext cx="256032" cy="256032"/>
          </a:xfrm>
          <a:prstGeom prst="ellipse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6982097" y="3485693"/>
            <a:ext cx="1058091" cy="377647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7383127" y="3546500"/>
            <a:ext cx="256032" cy="256032"/>
          </a:xfrm>
          <a:prstGeom prst="ellipse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8040189" y="3485693"/>
            <a:ext cx="1058091" cy="377647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320040" y="3899916"/>
            <a:ext cx="1371600" cy="377647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7" name="Text 85"/>
          <p:cNvSpPr/>
          <p:nvPr/>
        </p:nvSpPr>
        <p:spPr>
          <a:xfrm>
            <a:off x="393192" y="3899916"/>
            <a:ext cx="1225296" cy="37764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</a:t>
            </a:r>
            <a:endParaRPr lang="en-US" sz="900" dirty="0"/>
          </a:p>
        </p:txBody>
      </p:sp>
      <p:sp>
        <p:nvSpPr>
          <p:cNvPr id="88" name="Shape 86"/>
          <p:cNvSpPr/>
          <p:nvPr/>
        </p:nvSpPr>
        <p:spPr>
          <a:xfrm>
            <a:off x="1691640" y="3899916"/>
            <a:ext cx="1058091" cy="377647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2749731" y="3899916"/>
            <a:ext cx="1058091" cy="377647"/>
          </a:xfrm>
          <a:prstGeom prst="rect">
            <a:avLst/>
          </a:prstGeom>
          <a:solidFill>
            <a:srgbClr val="FFF3E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3150761" y="3960724"/>
            <a:ext cx="256032" cy="256032"/>
          </a:xfrm>
          <a:prstGeom prst="ellipse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3807823" y="3899916"/>
            <a:ext cx="1058091" cy="377647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4865914" y="3899916"/>
            <a:ext cx="1058091" cy="377647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5924006" y="3899916"/>
            <a:ext cx="1058091" cy="377647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6982097" y="3899916"/>
            <a:ext cx="1058091" cy="377647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7383127" y="3960724"/>
            <a:ext cx="256032" cy="256032"/>
          </a:xfrm>
          <a:prstGeom prst="ellipse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8040189" y="3899916"/>
            <a:ext cx="1058091" cy="377647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320040" y="4314139"/>
            <a:ext cx="1371600" cy="377647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8" name="Text 96"/>
          <p:cNvSpPr/>
          <p:nvPr/>
        </p:nvSpPr>
        <p:spPr>
          <a:xfrm>
            <a:off x="393192" y="4314139"/>
            <a:ext cx="1225296" cy="37764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PMO / CM</a:t>
            </a:r>
            <a:endParaRPr lang="en-US" sz="900" dirty="0"/>
          </a:p>
        </p:txBody>
      </p:sp>
      <p:sp>
        <p:nvSpPr>
          <p:cNvPr id="99" name="Shape 97"/>
          <p:cNvSpPr/>
          <p:nvPr/>
        </p:nvSpPr>
        <p:spPr>
          <a:xfrm>
            <a:off x="1691640" y="4314139"/>
            <a:ext cx="1058091" cy="377647"/>
          </a:xfrm>
          <a:prstGeom prst="rect">
            <a:avLst/>
          </a:prstGeom>
          <a:solidFill>
            <a:srgbClr val="FFF3E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2092670" y="4374947"/>
            <a:ext cx="256032" cy="256032"/>
          </a:xfrm>
          <a:prstGeom prst="ellipse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2749731" y="4314139"/>
            <a:ext cx="1058091" cy="377647"/>
          </a:xfrm>
          <a:prstGeom prst="rect">
            <a:avLst/>
          </a:prstGeom>
          <a:solidFill>
            <a:srgbClr val="FFF3E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3150761" y="4374947"/>
            <a:ext cx="256032" cy="256032"/>
          </a:xfrm>
          <a:prstGeom prst="ellipse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3807823" y="4314139"/>
            <a:ext cx="1058091" cy="377647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4865914" y="4314139"/>
            <a:ext cx="1058091" cy="377647"/>
          </a:xfrm>
          <a:prstGeom prst="rect">
            <a:avLst/>
          </a:prstGeom>
          <a:solidFill>
            <a:srgbClr val="FFF3E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5266944" y="4374947"/>
            <a:ext cx="256032" cy="256032"/>
          </a:xfrm>
          <a:prstGeom prst="ellipse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06" name="Shape 104"/>
          <p:cNvSpPr/>
          <p:nvPr/>
        </p:nvSpPr>
        <p:spPr>
          <a:xfrm>
            <a:off x="5924006" y="4314139"/>
            <a:ext cx="1058091" cy="377647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7" name="Shape 105"/>
          <p:cNvSpPr/>
          <p:nvPr/>
        </p:nvSpPr>
        <p:spPr>
          <a:xfrm>
            <a:off x="6982097" y="4314139"/>
            <a:ext cx="1058091" cy="377647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8" name="Shape 106"/>
          <p:cNvSpPr/>
          <p:nvPr/>
        </p:nvSpPr>
        <p:spPr>
          <a:xfrm>
            <a:off x="8040189" y="4314139"/>
            <a:ext cx="1058091" cy="377647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9" name="Shape 107"/>
          <p:cNvSpPr/>
          <p:nvPr/>
        </p:nvSpPr>
        <p:spPr>
          <a:xfrm>
            <a:off x="8441218" y="4374947"/>
            <a:ext cx="256032" cy="256032"/>
          </a:xfrm>
          <a:prstGeom prst="ellipse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110" name="Shape 108"/>
          <p:cNvSpPr/>
          <p:nvPr/>
        </p:nvSpPr>
        <p:spPr>
          <a:xfrm>
            <a:off x="320040" y="4663440"/>
            <a:ext cx="8503920" cy="201168"/>
          </a:xfrm>
          <a:prstGeom prst="rect">
            <a:avLst/>
          </a:prstGeom>
          <a:solidFill>
            <a:srgbClr val="D6E4F0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111" name="Text 109"/>
          <p:cNvSpPr/>
          <p:nvPr/>
        </p:nvSpPr>
        <p:spPr>
          <a:xfrm>
            <a:off x="457200" y="4672584"/>
            <a:ext cx="8229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 Filled dot = included in this channel  ·  Orange = high-priority channel  ·  Blank = not in scope for this audience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RACI MATRIX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B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RACI Matrix — Order to Cash Example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Worked example: who does what across a standard O2C process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RACI Matrix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65760" y="1389888"/>
            <a:ext cx="219456" cy="219456"/>
          </a:xfrm>
          <a:prstGeom prst="rect">
            <a:avLst/>
          </a:prstGeom>
          <a:solidFill>
            <a:srgbClr val="FF66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5760" y="1389888"/>
            <a:ext cx="219456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1828800" y="1389888"/>
            <a:ext cx="219456" cy="21945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828800" y="1389888"/>
            <a:ext cx="219456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800" dirty="0"/>
          </a:p>
        </p:txBody>
      </p:sp>
      <p:sp>
        <p:nvSpPr>
          <p:cNvPr id="14" name="Shape 12"/>
          <p:cNvSpPr/>
          <p:nvPr/>
        </p:nvSpPr>
        <p:spPr>
          <a:xfrm>
            <a:off x="3291840" y="1389888"/>
            <a:ext cx="219456" cy="219456"/>
          </a:xfrm>
          <a:prstGeom prst="rect">
            <a:avLst/>
          </a:prstGeom>
          <a:solidFill>
            <a:srgbClr val="6699CC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291840" y="1389888"/>
            <a:ext cx="219456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800" dirty="0"/>
          </a:p>
        </p:txBody>
      </p:sp>
      <p:sp>
        <p:nvSpPr>
          <p:cNvPr id="16" name="Shape 14"/>
          <p:cNvSpPr/>
          <p:nvPr/>
        </p:nvSpPr>
        <p:spPr>
          <a:xfrm>
            <a:off x="4754880" y="1389888"/>
            <a:ext cx="219456" cy="21945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754880" y="1389888"/>
            <a:ext cx="219456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6400800" y="1389888"/>
            <a:ext cx="2560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= Responsible  ·  A = Accountable  ·  C = Consulted  ·  I = Informed</a:t>
            </a:r>
            <a:endParaRPr lang="en-US" sz="750" dirty="0"/>
          </a:p>
        </p:txBody>
      </p:sp>
      <p:sp>
        <p:nvSpPr>
          <p:cNvPr id="19" name="Shape 17"/>
          <p:cNvSpPr/>
          <p:nvPr/>
        </p:nvSpPr>
        <p:spPr>
          <a:xfrm>
            <a:off x="320040" y="1719072"/>
            <a:ext cx="2194560" cy="384048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20040" y="1719072"/>
            <a:ext cx="21945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O2C Activity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2514600" y="1719072"/>
            <a:ext cx="1097280" cy="38404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2514600" y="1719072"/>
            <a:ext cx="10972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3611880" y="1719072"/>
            <a:ext cx="1097280" cy="38404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611880" y="1719072"/>
            <a:ext cx="10972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4709160" y="1719072"/>
            <a:ext cx="1097280" cy="38404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709160" y="1719072"/>
            <a:ext cx="10972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5806440" y="1719072"/>
            <a:ext cx="1097280" cy="38404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806440" y="1719072"/>
            <a:ext cx="10972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6903720" y="1719072"/>
            <a:ext cx="1097280" cy="38404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903720" y="1719072"/>
            <a:ext cx="10972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PM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8001000" y="1719072"/>
            <a:ext cx="1097280" cy="38404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8001000" y="1719072"/>
            <a:ext cx="10972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320040" y="2103120"/>
            <a:ext cx="2194560" cy="318211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11480" y="2103120"/>
            <a:ext cx="20116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Order Entry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2514600" y="2103120"/>
            <a:ext cx="1097280" cy="318211"/>
          </a:xfrm>
          <a:prstGeom prst="rect">
            <a:avLst/>
          </a:prstGeom>
          <a:solidFill>
            <a:srgbClr val="FF66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2514600" y="2103120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3611880" y="2103120"/>
            <a:ext cx="1097280" cy="318211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3611880" y="2103120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4709160" y="2103120"/>
            <a:ext cx="1097280" cy="318211"/>
          </a:xfrm>
          <a:prstGeom prst="rect">
            <a:avLst/>
          </a:prstGeom>
          <a:solidFill>
            <a:srgbClr val="6699CC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4709160" y="2103120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41" name="Shape 39"/>
          <p:cNvSpPr/>
          <p:nvPr/>
        </p:nvSpPr>
        <p:spPr>
          <a:xfrm>
            <a:off x="5806440" y="2103120"/>
            <a:ext cx="1097280" cy="318211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5806440" y="2103120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43" name="Shape 41"/>
          <p:cNvSpPr/>
          <p:nvPr/>
        </p:nvSpPr>
        <p:spPr>
          <a:xfrm>
            <a:off x="6903720" y="2103120"/>
            <a:ext cx="1097280" cy="318211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6903720" y="2103120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45" name="Shape 43"/>
          <p:cNvSpPr/>
          <p:nvPr/>
        </p:nvSpPr>
        <p:spPr>
          <a:xfrm>
            <a:off x="8001000" y="2103120"/>
            <a:ext cx="1097280" cy="318211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320040" y="2448763"/>
            <a:ext cx="2194560" cy="318211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411480" y="2448763"/>
            <a:ext cx="20116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Credit Check</a:t>
            </a:r>
            <a:endParaRPr lang="en-US" sz="900" dirty="0"/>
          </a:p>
        </p:txBody>
      </p:sp>
      <p:sp>
        <p:nvSpPr>
          <p:cNvPr id="48" name="Shape 46"/>
          <p:cNvSpPr/>
          <p:nvPr/>
        </p:nvSpPr>
        <p:spPr>
          <a:xfrm>
            <a:off x="2514600" y="2448763"/>
            <a:ext cx="1097280" cy="318211"/>
          </a:xfrm>
          <a:prstGeom prst="rect">
            <a:avLst/>
          </a:prstGeom>
          <a:solidFill>
            <a:srgbClr val="6699CC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2514600" y="2448763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50" name="Shape 48"/>
          <p:cNvSpPr/>
          <p:nvPr/>
        </p:nvSpPr>
        <p:spPr>
          <a:xfrm>
            <a:off x="3611880" y="2448763"/>
            <a:ext cx="1097280" cy="318211"/>
          </a:xfrm>
          <a:prstGeom prst="rect">
            <a:avLst/>
          </a:prstGeom>
          <a:solidFill>
            <a:srgbClr val="FF66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3611880" y="2448763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</a:t>
            </a:r>
            <a:endParaRPr lang="en-US" sz="1000" dirty="0"/>
          </a:p>
        </p:txBody>
      </p:sp>
      <p:sp>
        <p:nvSpPr>
          <p:cNvPr id="52" name="Shape 50"/>
          <p:cNvSpPr/>
          <p:nvPr/>
        </p:nvSpPr>
        <p:spPr>
          <a:xfrm>
            <a:off x="4709160" y="2448763"/>
            <a:ext cx="1097280" cy="318211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4709160" y="2448763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54" name="Shape 52"/>
          <p:cNvSpPr/>
          <p:nvPr/>
        </p:nvSpPr>
        <p:spPr>
          <a:xfrm>
            <a:off x="5806440" y="2448763"/>
            <a:ext cx="1097280" cy="318211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5806440" y="2448763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56" name="Shape 54"/>
          <p:cNvSpPr/>
          <p:nvPr/>
        </p:nvSpPr>
        <p:spPr>
          <a:xfrm>
            <a:off x="6903720" y="2448763"/>
            <a:ext cx="1097280" cy="318211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6903720" y="2448763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000" dirty="0"/>
          </a:p>
        </p:txBody>
      </p:sp>
      <p:sp>
        <p:nvSpPr>
          <p:cNvPr id="58" name="Shape 56"/>
          <p:cNvSpPr/>
          <p:nvPr/>
        </p:nvSpPr>
        <p:spPr>
          <a:xfrm>
            <a:off x="8001000" y="2448763"/>
            <a:ext cx="1097280" cy="318211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320040" y="2794406"/>
            <a:ext cx="2194560" cy="318211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411480" y="2794406"/>
            <a:ext cx="20116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Fulfilment / Shipping</a:t>
            </a:r>
            <a:endParaRPr lang="en-US" sz="900" dirty="0"/>
          </a:p>
        </p:txBody>
      </p:sp>
      <p:sp>
        <p:nvSpPr>
          <p:cNvPr id="61" name="Shape 59"/>
          <p:cNvSpPr/>
          <p:nvPr/>
        </p:nvSpPr>
        <p:spPr>
          <a:xfrm>
            <a:off x="2514600" y="2794406"/>
            <a:ext cx="1097280" cy="318211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2514600" y="2794406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63" name="Shape 61"/>
          <p:cNvSpPr/>
          <p:nvPr/>
        </p:nvSpPr>
        <p:spPr>
          <a:xfrm>
            <a:off x="3611880" y="2794406"/>
            <a:ext cx="1097280" cy="318211"/>
          </a:xfrm>
          <a:prstGeom prst="rect">
            <a:avLst/>
          </a:prstGeom>
          <a:solidFill>
            <a:srgbClr val="6699CC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3611880" y="2794406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65" name="Shape 63"/>
          <p:cNvSpPr/>
          <p:nvPr/>
        </p:nvSpPr>
        <p:spPr>
          <a:xfrm>
            <a:off x="4709160" y="2794406"/>
            <a:ext cx="1097280" cy="318211"/>
          </a:xfrm>
          <a:prstGeom prst="rect">
            <a:avLst/>
          </a:prstGeom>
          <a:solidFill>
            <a:srgbClr val="FF66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4709160" y="2794406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</a:t>
            </a:r>
            <a:endParaRPr lang="en-US" sz="1000" dirty="0"/>
          </a:p>
        </p:txBody>
      </p:sp>
      <p:sp>
        <p:nvSpPr>
          <p:cNvPr id="67" name="Shape 65"/>
          <p:cNvSpPr/>
          <p:nvPr/>
        </p:nvSpPr>
        <p:spPr>
          <a:xfrm>
            <a:off x="5806440" y="2794406"/>
            <a:ext cx="1097280" cy="318211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5806440" y="2794406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69" name="Shape 67"/>
          <p:cNvSpPr/>
          <p:nvPr/>
        </p:nvSpPr>
        <p:spPr>
          <a:xfrm>
            <a:off x="6903720" y="2794406"/>
            <a:ext cx="1097280" cy="318211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6903720" y="2794406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000" dirty="0"/>
          </a:p>
        </p:txBody>
      </p:sp>
      <p:sp>
        <p:nvSpPr>
          <p:cNvPr id="71" name="Shape 69"/>
          <p:cNvSpPr/>
          <p:nvPr/>
        </p:nvSpPr>
        <p:spPr>
          <a:xfrm>
            <a:off x="8001000" y="2794406"/>
            <a:ext cx="1097280" cy="318211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320040" y="3140050"/>
            <a:ext cx="2194560" cy="318211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3" name="Text 71"/>
          <p:cNvSpPr/>
          <p:nvPr/>
        </p:nvSpPr>
        <p:spPr>
          <a:xfrm>
            <a:off x="411480" y="3140050"/>
            <a:ext cx="20116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Invoice Generation</a:t>
            </a:r>
            <a:endParaRPr lang="en-US" sz="900" dirty="0"/>
          </a:p>
        </p:txBody>
      </p:sp>
      <p:sp>
        <p:nvSpPr>
          <p:cNvPr id="74" name="Shape 72"/>
          <p:cNvSpPr/>
          <p:nvPr/>
        </p:nvSpPr>
        <p:spPr>
          <a:xfrm>
            <a:off x="2514600" y="3140050"/>
            <a:ext cx="1097280" cy="318211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5" name="Text 73"/>
          <p:cNvSpPr/>
          <p:nvPr/>
        </p:nvSpPr>
        <p:spPr>
          <a:xfrm>
            <a:off x="2514600" y="3140050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76" name="Shape 74"/>
          <p:cNvSpPr/>
          <p:nvPr/>
        </p:nvSpPr>
        <p:spPr>
          <a:xfrm>
            <a:off x="3611880" y="3140050"/>
            <a:ext cx="1097280" cy="318211"/>
          </a:xfrm>
          <a:prstGeom prst="rect">
            <a:avLst/>
          </a:prstGeom>
          <a:solidFill>
            <a:srgbClr val="FF66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7" name="Text 75"/>
          <p:cNvSpPr/>
          <p:nvPr/>
        </p:nvSpPr>
        <p:spPr>
          <a:xfrm>
            <a:off x="3611880" y="3140050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</a:t>
            </a:r>
            <a:endParaRPr lang="en-US" sz="1000" dirty="0"/>
          </a:p>
        </p:txBody>
      </p:sp>
      <p:sp>
        <p:nvSpPr>
          <p:cNvPr id="78" name="Shape 76"/>
          <p:cNvSpPr/>
          <p:nvPr/>
        </p:nvSpPr>
        <p:spPr>
          <a:xfrm>
            <a:off x="4709160" y="3140050"/>
            <a:ext cx="1097280" cy="318211"/>
          </a:xfrm>
          <a:prstGeom prst="rect">
            <a:avLst/>
          </a:prstGeom>
          <a:solidFill>
            <a:srgbClr val="6699CC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9" name="Text 77"/>
          <p:cNvSpPr/>
          <p:nvPr/>
        </p:nvSpPr>
        <p:spPr>
          <a:xfrm>
            <a:off x="4709160" y="3140050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80" name="Shape 78"/>
          <p:cNvSpPr/>
          <p:nvPr/>
        </p:nvSpPr>
        <p:spPr>
          <a:xfrm>
            <a:off x="5806440" y="3140050"/>
            <a:ext cx="1097280" cy="318211"/>
          </a:xfrm>
          <a:prstGeom prst="rect">
            <a:avLst/>
          </a:prstGeom>
          <a:solidFill>
            <a:srgbClr val="FF66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5806440" y="3140050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</a:t>
            </a:r>
            <a:endParaRPr lang="en-US" sz="1000" dirty="0"/>
          </a:p>
        </p:txBody>
      </p:sp>
      <p:sp>
        <p:nvSpPr>
          <p:cNvPr id="82" name="Shape 80"/>
          <p:cNvSpPr/>
          <p:nvPr/>
        </p:nvSpPr>
        <p:spPr>
          <a:xfrm>
            <a:off x="6903720" y="3140050"/>
            <a:ext cx="1097280" cy="318211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3" name="Text 81"/>
          <p:cNvSpPr/>
          <p:nvPr/>
        </p:nvSpPr>
        <p:spPr>
          <a:xfrm>
            <a:off x="6903720" y="3140050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000" dirty="0"/>
          </a:p>
        </p:txBody>
      </p:sp>
      <p:sp>
        <p:nvSpPr>
          <p:cNvPr id="84" name="Shape 82"/>
          <p:cNvSpPr/>
          <p:nvPr/>
        </p:nvSpPr>
        <p:spPr>
          <a:xfrm>
            <a:off x="8001000" y="3140050"/>
            <a:ext cx="1097280" cy="318211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320040" y="3485693"/>
            <a:ext cx="2194560" cy="318211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411480" y="3485693"/>
            <a:ext cx="20116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Cash Application</a:t>
            </a:r>
            <a:endParaRPr lang="en-US" sz="900" dirty="0"/>
          </a:p>
        </p:txBody>
      </p:sp>
      <p:sp>
        <p:nvSpPr>
          <p:cNvPr id="87" name="Shape 85"/>
          <p:cNvSpPr/>
          <p:nvPr/>
        </p:nvSpPr>
        <p:spPr>
          <a:xfrm>
            <a:off x="2514600" y="3485693"/>
            <a:ext cx="1097280" cy="318211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3611880" y="3485693"/>
            <a:ext cx="1097280" cy="318211"/>
          </a:xfrm>
          <a:prstGeom prst="rect">
            <a:avLst/>
          </a:prstGeom>
          <a:solidFill>
            <a:srgbClr val="FF66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9" name="Text 87"/>
          <p:cNvSpPr/>
          <p:nvPr/>
        </p:nvSpPr>
        <p:spPr>
          <a:xfrm>
            <a:off x="3611880" y="3485693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</a:t>
            </a:r>
            <a:endParaRPr lang="en-US" sz="1000" dirty="0"/>
          </a:p>
        </p:txBody>
      </p:sp>
      <p:sp>
        <p:nvSpPr>
          <p:cNvPr id="90" name="Shape 88"/>
          <p:cNvSpPr/>
          <p:nvPr/>
        </p:nvSpPr>
        <p:spPr>
          <a:xfrm>
            <a:off x="4709160" y="3485693"/>
            <a:ext cx="1097280" cy="318211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1" name="Text 89"/>
          <p:cNvSpPr/>
          <p:nvPr/>
        </p:nvSpPr>
        <p:spPr>
          <a:xfrm>
            <a:off x="4709160" y="3485693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92" name="Shape 90"/>
          <p:cNvSpPr/>
          <p:nvPr/>
        </p:nvSpPr>
        <p:spPr>
          <a:xfrm>
            <a:off x="5806440" y="3485693"/>
            <a:ext cx="1097280" cy="318211"/>
          </a:xfrm>
          <a:prstGeom prst="rect">
            <a:avLst/>
          </a:prstGeom>
          <a:solidFill>
            <a:srgbClr val="6699CC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3" name="Text 91"/>
          <p:cNvSpPr/>
          <p:nvPr/>
        </p:nvSpPr>
        <p:spPr>
          <a:xfrm>
            <a:off x="5806440" y="3485693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94" name="Shape 92"/>
          <p:cNvSpPr/>
          <p:nvPr/>
        </p:nvSpPr>
        <p:spPr>
          <a:xfrm>
            <a:off x="6903720" y="3485693"/>
            <a:ext cx="1097280" cy="318211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5" name="Text 93"/>
          <p:cNvSpPr/>
          <p:nvPr/>
        </p:nvSpPr>
        <p:spPr>
          <a:xfrm>
            <a:off x="6903720" y="3485693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000" dirty="0"/>
          </a:p>
        </p:txBody>
      </p:sp>
      <p:sp>
        <p:nvSpPr>
          <p:cNvPr id="96" name="Shape 94"/>
          <p:cNvSpPr/>
          <p:nvPr/>
        </p:nvSpPr>
        <p:spPr>
          <a:xfrm>
            <a:off x="8001000" y="3485693"/>
            <a:ext cx="1097280" cy="318211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320040" y="3831336"/>
            <a:ext cx="2194560" cy="318211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8" name="Text 96"/>
          <p:cNvSpPr/>
          <p:nvPr/>
        </p:nvSpPr>
        <p:spPr>
          <a:xfrm>
            <a:off x="411480" y="3831336"/>
            <a:ext cx="20116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Dispute Management</a:t>
            </a:r>
            <a:endParaRPr lang="en-US" sz="900" dirty="0"/>
          </a:p>
        </p:txBody>
      </p:sp>
      <p:sp>
        <p:nvSpPr>
          <p:cNvPr id="99" name="Shape 97"/>
          <p:cNvSpPr/>
          <p:nvPr/>
        </p:nvSpPr>
        <p:spPr>
          <a:xfrm>
            <a:off x="2514600" y="3831336"/>
            <a:ext cx="1097280" cy="318211"/>
          </a:xfrm>
          <a:prstGeom prst="rect">
            <a:avLst/>
          </a:prstGeom>
          <a:solidFill>
            <a:srgbClr val="FF66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0" name="Text 98"/>
          <p:cNvSpPr/>
          <p:nvPr/>
        </p:nvSpPr>
        <p:spPr>
          <a:xfrm>
            <a:off x="2514600" y="3831336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</a:t>
            </a:r>
            <a:endParaRPr lang="en-US" sz="1000" dirty="0"/>
          </a:p>
        </p:txBody>
      </p:sp>
      <p:sp>
        <p:nvSpPr>
          <p:cNvPr id="101" name="Shape 99"/>
          <p:cNvSpPr/>
          <p:nvPr/>
        </p:nvSpPr>
        <p:spPr>
          <a:xfrm>
            <a:off x="3611880" y="3831336"/>
            <a:ext cx="1097280" cy="318211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2" name="Text 100"/>
          <p:cNvSpPr/>
          <p:nvPr/>
        </p:nvSpPr>
        <p:spPr>
          <a:xfrm>
            <a:off x="3611880" y="3831336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000" dirty="0"/>
          </a:p>
        </p:txBody>
      </p:sp>
      <p:sp>
        <p:nvSpPr>
          <p:cNvPr id="103" name="Shape 101"/>
          <p:cNvSpPr/>
          <p:nvPr/>
        </p:nvSpPr>
        <p:spPr>
          <a:xfrm>
            <a:off x="4709160" y="3831336"/>
            <a:ext cx="1097280" cy="318211"/>
          </a:xfrm>
          <a:prstGeom prst="rect">
            <a:avLst/>
          </a:prstGeom>
          <a:solidFill>
            <a:srgbClr val="6699CC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4" name="Text 102"/>
          <p:cNvSpPr/>
          <p:nvPr/>
        </p:nvSpPr>
        <p:spPr>
          <a:xfrm>
            <a:off x="4709160" y="3831336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105" name="Shape 103"/>
          <p:cNvSpPr/>
          <p:nvPr/>
        </p:nvSpPr>
        <p:spPr>
          <a:xfrm>
            <a:off x="5806440" y="3831336"/>
            <a:ext cx="1097280" cy="318211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5806440" y="3831336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107" name="Shape 105"/>
          <p:cNvSpPr/>
          <p:nvPr/>
        </p:nvSpPr>
        <p:spPr>
          <a:xfrm>
            <a:off x="6903720" y="3831336"/>
            <a:ext cx="1097280" cy="318211"/>
          </a:xfrm>
          <a:prstGeom prst="rect">
            <a:avLst/>
          </a:prstGeom>
          <a:solidFill>
            <a:srgbClr val="FF66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8" name="Text 106"/>
          <p:cNvSpPr/>
          <p:nvPr/>
        </p:nvSpPr>
        <p:spPr>
          <a:xfrm>
            <a:off x="6903720" y="3831336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</a:t>
            </a:r>
            <a:endParaRPr lang="en-US" sz="1000" dirty="0"/>
          </a:p>
        </p:txBody>
      </p:sp>
      <p:sp>
        <p:nvSpPr>
          <p:cNvPr id="109" name="Shape 107"/>
          <p:cNvSpPr/>
          <p:nvPr/>
        </p:nvSpPr>
        <p:spPr>
          <a:xfrm>
            <a:off x="8001000" y="3831336"/>
            <a:ext cx="1097280" cy="318211"/>
          </a:xfrm>
          <a:prstGeom prst="rect">
            <a:avLst/>
          </a:prstGeom>
          <a:solidFill>
            <a:srgbClr val="6699CC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0" name="Text 108"/>
          <p:cNvSpPr/>
          <p:nvPr/>
        </p:nvSpPr>
        <p:spPr>
          <a:xfrm>
            <a:off x="8001000" y="3831336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111" name="Shape 109"/>
          <p:cNvSpPr/>
          <p:nvPr/>
        </p:nvSpPr>
        <p:spPr>
          <a:xfrm>
            <a:off x="320040" y="4176979"/>
            <a:ext cx="2194560" cy="318211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2" name="Text 110"/>
          <p:cNvSpPr/>
          <p:nvPr/>
        </p:nvSpPr>
        <p:spPr>
          <a:xfrm>
            <a:off x="411480" y="4176979"/>
            <a:ext cx="20116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Collections</a:t>
            </a:r>
            <a:endParaRPr lang="en-US" sz="900" dirty="0"/>
          </a:p>
        </p:txBody>
      </p:sp>
      <p:sp>
        <p:nvSpPr>
          <p:cNvPr id="113" name="Shape 111"/>
          <p:cNvSpPr/>
          <p:nvPr/>
        </p:nvSpPr>
        <p:spPr>
          <a:xfrm>
            <a:off x="2514600" y="4176979"/>
            <a:ext cx="1097280" cy="318211"/>
          </a:xfrm>
          <a:prstGeom prst="rect">
            <a:avLst/>
          </a:prstGeom>
          <a:solidFill>
            <a:srgbClr val="6699CC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4" name="Text 112"/>
          <p:cNvSpPr/>
          <p:nvPr/>
        </p:nvSpPr>
        <p:spPr>
          <a:xfrm>
            <a:off x="2514600" y="4176979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115" name="Shape 113"/>
          <p:cNvSpPr/>
          <p:nvPr/>
        </p:nvSpPr>
        <p:spPr>
          <a:xfrm>
            <a:off x="3611880" y="4176979"/>
            <a:ext cx="1097280" cy="318211"/>
          </a:xfrm>
          <a:prstGeom prst="rect">
            <a:avLst/>
          </a:prstGeom>
          <a:solidFill>
            <a:srgbClr val="FF66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6" name="Text 114"/>
          <p:cNvSpPr/>
          <p:nvPr/>
        </p:nvSpPr>
        <p:spPr>
          <a:xfrm>
            <a:off x="3611880" y="4176979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</a:t>
            </a:r>
            <a:endParaRPr lang="en-US" sz="1000" dirty="0"/>
          </a:p>
        </p:txBody>
      </p:sp>
      <p:sp>
        <p:nvSpPr>
          <p:cNvPr id="117" name="Shape 115"/>
          <p:cNvSpPr/>
          <p:nvPr/>
        </p:nvSpPr>
        <p:spPr>
          <a:xfrm>
            <a:off x="4709160" y="4176979"/>
            <a:ext cx="1097280" cy="318211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8" name="Shape 116"/>
          <p:cNvSpPr/>
          <p:nvPr/>
        </p:nvSpPr>
        <p:spPr>
          <a:xfrm>
            <a:off x="5806440" y="4176979"/>
            <a:ext cx="1097280" cy="318211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9" name="Text 117"/>
          <p:cNvSpPr/>
          <p:nvPr/>
        </p:nvSpPr>
        <p:spPr>
          <a:xfrm>
            <a:off x="5806440" y="4176979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120" name="Shape 118"/>
          <p:cNvSpPr/>
          <p:nvPr/>
        </p:nvSpPr>
        <p:spPr>
          <a:xfrm>
            <a:off x="6903720" y="4176979"/>
            <a:ext cx="1097280" cy="318211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21" name="Text 119"/>
          <p:cNvSpPr/>
          <p:nvPr/>
        </p:nvSpPr>
        <p:spPr>
          <a:xfrm>
            <a:off x="6903720" y="4176979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000" dirty="0"/>
          </a:p>
        </p:txBody>
      </p:sp>
      <p:sp>
        <p:nvSpPr>
          <p:cNvPr id="122" name="Shape 120"/>
          <p:cNvSpPr/>
          <p:nvPr/>
        </p:nvSpPr>
        <p:spPr>
          <a:xfrm>
            <a:off x="8001000" y="4176979"/>
            <a:ext cx="1097280" cy="318211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23" name="Text 121"/>
          <p:cNvSpPr/>
          <p:nvPr/>
        </p:nvSpPr>
        <p:spPr>
          <a:xfrm>
            <a:off x="8001000" y="4176979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124" name="Shape 122"/>
          <p:cNvSpPr/>
          <p:nvPr/>
        </p:nvSpPr>
        <p:spPr>
          <a:xfrm>
            <a:off x="320040" y="4522622"/>
            <a:ext cx="2194560" cy="318211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25" name="Text 123"/>
          <p:cNvSpPr/>
          <p:nvPr/>
        </p:nvSpPr>
        <p:spPr>
          <a:xfrm>
            <a:off x="411480" y="4522622"/>
            <a:ext cx="20116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Reporting &amp; Close</a:t>
            </a:r>
            <a:endParaRPr lang="en-US" sz="900" dirty="0"/>
          </a:p>
        </p:txBody>
      </p:sp>
      <p:sp>
        <p:nvSpPr>
          <p:cNvPr id="126" name="Shape 124"/>
          <p:cNvSpPr/>
          <p:nvPr/>
        </p:nvSpPr>
        <p:spPr>
          <a:xfrm>
            <a:off x="2514600" y="4522622"/>
            <a:ext cx="1097280" cy="318211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27" name="Text 125"/>
          <p:cNvSpPr/>
          <p:nvPr/>
        </p:nvSpPr>
        <p:spPr>
          <a:xfrm>
            <a:off x="2514600" y="4522622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128" name="Shape 126"/>
          <p:cNvSpPr/>
          <p:nvPr/>
        </p:nvSpPr>
        <p:spPr>
          <a:xfrm>
            <a:off x="3611880" y="4522622"/>
            <a:ext cx="1097280" cy="318211"/>
          </a:xfrm>
          <a:prstGeom prst="rect">
            <a:avLst/>
          </a:prstGeom>
          <a:solidFill>
            <a:srgbClr val="FF66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29" name="Text 127"/>
          <p:cNvSpPr/>
          <p:nvPr/>
        </p:nvSpPr>
        <p:spPr>
          <a:xfrm>
            <a:off x="3611880" y="4522622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</a:t>
            </a:r>
            <a:endParaRPr lang="en-US" sz="1000" dirty="0"/>
          </a:p>
        </p:txBody>
      </p:sp>
      <p:sp>
        <p:nvSpPr>
          <p:cNvPr id="130" name="Shape 128"/>
          <p:cNvSpPr/>
          <p:nvPr/>
        </p:nvSpPr>
        <p:spPr>
          <a:xfrm>
            <a:off x="4709160" y="4522622"/>
            <a:ext cx="1097280" cy="318211"/>
          </a:xfrm>
          <a:prstGeom prst="rect">
            <a:avLst/>
          </a:prstGeom>
          <a:solidFill>
            <a:srgbClr val="6699CC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31" name="Text 129"/>
          <p:cNvSpPr/>
          <p:nvPr/>
        </p:nvSpPr>
        <p:spPr>
          <a:xfrm>
            <a:off x="4709160" y="4522622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132" name="Shape 130"/>
          <p:cNvSpPr/>
          <p:nvPr/>
        </p:nvSpPr>
        <p:spPr>
          <a:xfrm>
            <a:off x="5806440" y="4522622"/>
            <a:ext cx="1097280" cy="318211"/>
          </a:xfrm>
          <a:prstGeom prst="rect">
            <a:avLst/>
          </a:prstGeom>
          <a:solidFill>
            <a:srgbClr val="6699CC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33" name="Text 131"/>
          <p:cNvSpPr/>
          <p:nvPr/>
        </p:nvSpPr>
        <p:spPr>
          <a:xfrm>
            <a:off x="5806440" y="4522622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134" name="Shape 132"/>
          <p:cNvSpPr/>
          <p:nvPr/>
        </p:nvSpPr>
        <p:spPr>
          <a:xfrm>
            <a:off x="6903720" y="4522622"/>
            <a:ext cx="1097280" cy="318211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35" name="Text 133"/>
          <p:cNvSpPr/>
          <p:nvPr/>
        </p:nvSpPr>
        <p:spPr>
          <a:xfrm>
            <a:off x="6903720" y="4522622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000" dirty="0"/>
          </a:p>
        </p:txBody>
      </p:sp>
      <p:sp>
        <p:nvSpPr>
          <p:cNvPr id="136" name="Shape 134"/>
          <p:cNvSpPr/>
          <p:nvPr/>
        </p:nvSpPr>
        <p:spPr>
          <a:xfrm>
            <a:off x="8001000" y="4522622"/>
            <a:ext cx="1097280" cy="318211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37" name="Text 135"/>
          <p:cNvSpPr/>
          <p:nvPr/>
        </p:nvSpPr>
        <p:spPr>
          <a:xfrm>
            <a:off x="8001000" y="4522622"/>
            <a:ext cx="1097280" cy="3182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RACI MATRIX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C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RACI Matrix — Compact Summary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row per role — shows accountability load and gaps at a glance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RACI Matrix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71600"/>
            <a:ext cx="8503920" cy="310896"/>
          </a:xfrm>
          <a:prstGeom prst="rect">
            <a:avLst/>
          </a:prstGeom>
          <a:solidFill>
            <a:srgbClr val="003366"/>
          </a:solidFill>
          <a:ln w="10160">
            <a:solidFill>
              <a:srgbClr val="33669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138988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↓  Each row = one role.  Columns = process areas.  Count R and A per role to spot overload.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320040" y="1755648"/>
            <a:ext cx="1463040" cy="402336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20040" y="1755648"/>
            <a:ext cx="14630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1783080" y="1755648"/>
            <a:ext cx="788670" cy="40233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783080" y="1755648"/>
            <a:ext cx="78867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Order</a:t>
            </a:r>
            <a:endParaRPr lang="en-US" sz="750" dirty="0"/>
          </a:p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Entry</a:t>
            </a:r>
            <a:endParaRPr lang="en-US" sz="750" dirty="0"/>
          </a:p>
        </p:txBody>
      </p:sp>
      <p:sp>
        <p:nvSpPr>
          <p:cNvPr id="16" name="Shape 14"/>
          <p:cNvSpPr/>
          <p:nvPr/>
        </p:nvSpPr>
        <p:spPr>
          <a:xfrm>
            <a:off x="2571750" y="1755648"/>
            <a:ext cx="788670" cy="40233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571750" y="1755648"/>
            <a:ext cx="78867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Credit</a:t>
            </a:r>
            <a:endParaRPr lang="en-US" sz="750" dirty="0"/>
          </a:p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</a:t>
            </a:r>
            <a:endParaRPr lang="en-US" sz="750" dirty="0"/>
          </a:p>
        </p:txBody>
      </p:sp>
      <p:sp>
        <p:nvSpPr>
          <p:cNvPr id="18" name="Shape 16"/>
          <p:cNvSpPr/>
          <p:nvPr/>
        </p:nvSpPr>
        <p:spPr>
          <a:xfrm>
            <a:off x="3360420" y="1755648"/>
            <a:ext cx="788670" cy="40233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360420" y="1755648"/>
            <a:ext cx="78867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Fulfilment</a:t>
            </a:r>
            <a:endParaRPr lang="en-US" sz="750" dirty="0"/>
          </a:p>
        </p:txBody>
      </p:sp>
      <p:sp>
        <p:nvSpPr>
          <p:cNvPr id="20" name="Shape 18"/>
          <p:cNvSpPr/>
          <p:nvPr/>
        </p:nvSpPr>
        <p:spPr>
          <a:xfrm>
            <a:off x="4149090" y="1755648"/>
            <a:ext cx="788670" cy="40233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149090" y="1755648"/>
            <a:ext cx="78867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Invoicing</a:t>
            </a:r>
            <a:endParaRPr lang="en-US" sz="750" dirty="0"/>
          </a:p>
        </p:txBody>
      </p:sp>
      <p:sp>
        <p:nvSpPr>
          <p:cNvPr id="22" name="Shape 20"/>
          <p:cNvSpPr/>
          <p:nvPr/>
        </p:nvSpPr>
        <p:spPr>
          <a:xfrm>
            <a:off x="4937760" y="1755648"/>
            <a:ext cx="788670" cy="40233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937760" y="1755648"/>
            <a:ext cx="78867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Collections</a:t>
            </a:r>
            <a:endParaRPr lang="en-US" sz="750" dirty="0"/>
          </a:p>
        </p:txBody>
      </p:sp>
      <p:sp>
        <p:nvSpPr>
          <p:cNvPr id="24" name="Shape 22"/>
          <p:cNvSpPr/>
          <p:nvPr/>
        </p:nvSpPr>
        <p:spPr>
          <a:xfrm>
            <a:off x="5726430" y="1755648"/>
            <a:ext cx="788670" cy="40233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726430" y="1755648"/>
            <a:ext cx="78867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Disputes</a:t>
            </a:r>
            <a:endParaRPr lang="en-US" sz="750" dirty="0"/>
          </a:p>
        </p:txBody>
      </p:sp>
      <p:sp>
        <p:nvSpPr>
          <p:cNvPr id="26" name="Shape 24"/>
          <p:cNvSpPr/>
          <p:nvPr/>
        </p:nvSpPr>
        <p:spPr>
          <a:xfrm>
            <a:off x="6515100" y="1755648"/>
            <a:ext cx="788670" cy="40233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515100" y="1755648"/>
            <a:ext cx="78867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Reporting</a:t>
            </a:r>
            <a:endParaRPr lang="en-US" sz="750" dirty="0"/>
          </a:p>
        </p:txBody>
      </p:sp>
      <p:sp>
        <p:nvSpPr>
          <p:cNvPr id="28" name="Shape 26"/>
          <p:cNvSpPr/>
          <p:nvPr/>
        </p:nvSpPr>
        <p:spPr>
          <a:xfrm>
            <a:off x="7303770" y="1755648"/>
            <a:ext cx="788670" cy="40233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303770" y="1755648"/>
            <a:ext cx="78867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</a:t>
            </a:r>
            <a:endParaRPr lang="en-US" sz="750" dirty="0"/>
          </a:p>
        </p:txBody>
      </p:sp>
      <p:sp>
        <p:nvSpPr>
          <p:cNvPr id="30" name="Shape 28"/>
          <p:cNvSpPr/>
          <p:nvPr/>
        </p:nvSpPr>
        <p:spPr>
          <a:xfrm>
            <a:off x="8092440" y="1755648"/>
            <a:ext cx="1005840" cy="402336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8092440" y="1755648"/>
            <a:ext cx="10058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/ A</a:t>
            </a:r>
            <a:endParaRPr lang="en-US" sz="800" dirty="0"/>
          </a:p>
          <a:p>
            <a:pPr algn="ctr"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</a:t>
            </a:r>
            <a:endParaRPr lang="en-US" sz="800" dirty="0"/>
          </a:p>
        </p:txBody>
      </p:sp>
      <p:sp>
        <p:nvSpPr>
          <p:cNvPr id="32" name="Shape 30"/>
          <p:cNvSpPr/>
          <p:nvPr/>
        </p:nvSpPr>
        <p:spPr>
          <a:xfrm>
            <a:off x="320040" y="2157984"/>
            <a:ext cx="1463040" cy="32552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393192" y="2157984"/>
            <a:ext cx="1316736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Owner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1783080" y="2157984"/>
            <a:ext cx="788670" cy="325526"/>
          </a:xfrm>
          <a:prstGeom prst="rect">
            <a:avLst/>
          </a:prstGeom>
          <a:solidFill>
            <a:srgbClr val="FF66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1783080" y="2157984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2571750" y="2157984"/>
            <a:ext cx="788670" cy="32552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2571750" y="2157984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000" dirty="0"/>
          </a:p>
        </p:txBody>
      </p:sp>
      <p:sp>
        <p:nvSpPr>
          <p:cNvPr id="38" name="Shape 36"/>
          <p:cNvSpPr/>
          <p:nvPr/>
        </p:nvSpPr>
        <p:spPr>
          <a:xfrm>
            <a:off x="3360420" y="2157984"/>
            <a:ext cx="788670" cy="32552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3360420" y="2157984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4149090" y="2157984"/>
            <a:ext cx="788670" cy="32552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4149090" y="2157984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000" dirty="0"/>
          </a:p>
        </p:txBody>
      </p:sp>
      <p:sp>
        <p:nvSpPr>
          <p:cNvPr id="42" name="Shape 40"/>
          <p:cNvSpPr/>
          <p:nvPr/>
        </p:nvSpPr>
        <p:spPr>
          <a:xfrm>
            <a:off x="4937760" y="2157984"/>
            <a:ext cx="788670" cy="32552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4937760" y="2157984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000" dirty="0"/>
          </a:p>
        </p:txBody>
      </p:sp>
      <p:sp>
        <p:nvSpPr>
          <p:cNvPr id="44" name="Shape 42"/>
          <p:cNvSpPr/>
          <p:nvPr/>
        </p:nvSpPr>
        <p:spPr>
          <a:xfrm>
            <a:off x="5726430" y="2157984"/>
            <a:ext cx="788670" cy="32552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5726430" y="2157984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000" dirty="0"/>
          </a:p>
        </p:txBody>
      </p:sp>
      <p:sp>
        <p:nvSpPr>
          <p:cNvPr id="46" name="Shape 44"/>
          <p:cNvSpPr/>
          <p:nvPr/>
        </p:nvSpPr>
        <p:spPr>
          <a:xfrm>
            <a:off x="6515100" y="2157984"/>
            <a:ext cx="788670" cy="32552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6515100" y="2157984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000" dirty="0"/>
          </a:p>
        </p:txBody>
      </p:sp>
      <p:sp>
        <p:nvSpPr>
          <p:cNvPr id="48" name="Shape 46"/>
          <p:cNvSpPr/>
          <p:nvPr/>
        </p:nvSpPr>
        <p:spPr>
          <a:xfrm>
            <a:off x="7303770" y="2157984"/>
            <a:ext cx="788670" cy="325526"/>
          </a:xfrm>
          <a:prstGeom prst="rect">
            <a:avLst/>
          </a:prstGeom>
          <a:solidFill>
            <a:srgbClr val="FF66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7303770" y="2157984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</a:t>
            </a:r>
            <a:endParaRPr lang="en-US" sz="1000" dirty="0"/>
          </a:p>
        </p:txBody>
      </p:sp>
      <p:sp>
        <p:nvSpPr>
          <p:cNvPr id="50" name="Shape 48"/>
          <p:cNvSpPr/>
          <p:nvPr/>
        </p:nvSpPr>
        <p:spPr>
          <a:xfrm>
            <a:off x="8092440" y="2157984"/>
            <a:ext cx="1005840" cy="325526"/>
          </a:xfrm>
          <a:prstGeom prst="rect">
            <a:avLst/>
          </a:prstGeom>
          <a:solidFill>
            <a:srgbClr val="003366"/>
          </a:solidFill>
          <a:ln w="19050">
            <a:solidFill>
              <a:srgbClr val="FF6600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8092440" y="2157984"/>
            <a:ext cx="100584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2R / 6A</a:t>
            </a:r>
            <a:endParaRPr lang="en-US" sz="900" dirty="0"/>
          </a:p>
        </p:txBody>
      </p:sp>
      <p:sp>
        <p:nvSpPr>
          <p:cNvPr id="52" name="Shape 50"/>
          <p:cNvSpPr/>
          <p:nvPr/>
        </p:nvSpPr>
        <p:spPr>
          <a:xfrm>
            <a:off x="320040" y="2510942"/>
            <a:ext cx="1463040" cy="325526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393192" y="2510942"/>
            <a:ext cx="1316736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PMO Lead</a:t>
            </a:r>
            <a:endParaRPr lang="en-US" sz="900" dirty="0"/>
          </a:p>
        </p:txBody>
      </p:sp>
      <p:sp>
        <p:nvSpPr>
          <p:cNvPr id="54" name="Shape 52"/>
          <p:cNvSpPr/>
          <p:nvPr/>
        </p:nvSpPr>
        <p:spPr>
          <a:xfrm>
            <a:off x="1783080" y="2510942"/>
            <a:ext cx="788670" cy="32552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1783080" y="2510942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000" dirty="0"/>
          </a:p>
        </p:txBody>
      </p:sp>
      <p:sp>
        <p:nvSpPr>
          <p:cNvPr id="56" name="Shape 54"/>
          <p:cNvSpPr/>
          <p:nvPr/>
        </p:nvSpPr>
        <p:spPr>
          <a:xfrm>
            <a:off x="2571750" y="2510942"/>
            <a:ext cx="788670" cy="325526"/>
          </a:xfrm>
          <a:prstGeom prst="rect">
            <a:avLst/>
          </a:prstGeom>
          <a:solidFill>
            <a:srgbClr val="6699CC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2571750" y="2510942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58" name="Shape 56"/>
          <p:cNvSpPr/>
          <p:nvPr/>
        </p:nvSpPr>
        <p:spPr>
          <a:xfrm>
            <a:off x="3360420" y="2510942"/>
            <a:ext cx="788670" cy="325526"/>
          </a:xfrm>
          <a:prstGeom prst="rect">
            <a:avLst/>
          </a:prstGeom>
          <a:solidFill>
            <a:srgbClr val="6699CC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3360420" y="2510942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60" name="Shape 58"/>
          <p:cNvSpPr/>
          <p:nvPr/>
        </p:nvSpPr>
        <p:spPr>
          <a:xfrm>
            <a:off x="4149090" y="2510942"/>
            <a:ext cx="788670" cy="32552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4149090" y="2510942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000" dirty="0"/>
          </a:p>
        </p:txBody>
      </p:sp>
      <p:sp>
        <p:nvSpPr>
          <p:cNvPr id="62" name="Shape 60"/>
          <p:cNvSpPr/>
          <p:nvPr/>
        </p:nvSpPr>
        <p:spPr>
          <a:xfrm>
            <a:off x="4937760" y="2510942"/>
            <a:ext cx="788670" cy="325526"/>
          </a:xfrm>
          <a:prstGeom prst="rect">
            <a:avLst/>
          </a:prstGeom>
          <a:solidFill>
            <a:srgbClr val="6699CC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4937760" y="2510942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64" name="Shape 62"/>
          <p:cNvSpPr/>
          <p:nvPr/>
        </p:nvSpPr>
        <p:spPr>
          <a:xfrm>
            <a:off x="5726430" y="2510942"/>
            <a:ext cx="788670" cy="325526"/>
          </a:xfrm>
          <a:prstGeom prst="rect">
            <a:avLst/>
          </a:prstGeom>
          <a:solidFill>
            <a:srgbClr val="6699CC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5726430" y="2510942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66" name="Shape 64"/>
          <p:cNvSpPr/>
          <p:nvPr/>
        </p:nvSpPr>
        <p:spPr>
          <a:xfrm>
            <a:off x="6515100" y="2510942"/>
            <a:ext cx="788670" cy="32552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6515100" y="2510942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000" dirty="0"/>
          </a:p>
        </p:txBody>
      </p:sp>
      <p:sp>
        <p:nvSpPr>
          <p:cNvPr id="68" name="Shape 66"/>
          <p:cNvSpPr/>
          <p:nvPr/>
        </p:nvSpPr>
        <p:spPr>
          <a:xfrm>
            <a:off x="7303770" y="2510942"/>
            <a:ext cx="788670" cy="32552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9" name="Text 67"/>
          <p:cNvSpPr/>
          <p:nvPr/>
        </p:nvSpPr>
        <p:spPr>
          <a:xfrm>
            <a:off x="7303770" y="2510942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000" dirty="0"/>
          </a:p>
        </p:txBody>
      </p:sp>
      <p:sp>
        <p:nvSpPr>
          <p:cNvPr id="70" name="Shape 68"/>
          <p:cNvSpPr/>
          <p:nvPr/>
        </p:nvSpPr>
        <p:spPr>
          <a:xfrm>
            <a:off x="8092440" y="2510942"/>
            <a:ext cx="1005840" cy="325526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8092440" y="2510942"/>
            <a:ext cx="100584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0R / 4A</a:t>
            </a:r>
            <a:endParaRPr lang="en-US" sz="900" dirty="0"/>
          </a:p>
        </p:txBody>
      </p:sp>
      <p:sp>
        <p:nvSpPr>
          <p:cNvPr id="72" name="Shape 70"/>
          <p:cNvSpPr/>
          <p:nvPr/>
        </p:nvSpPr>
        <p:spPr>
          <a:xfrm>
            <a:off x="320040" y="2863901"/>
            <a:ext cx="1463040" cy="32552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3" name="Text 71"/>
          <p:cNvSpPr/>
          <p:nvPr/>
        </p:nvSpPr>
        <p:spPr>
          <a:xfrm>
            <a:off x="393192" y="2863901"/>
            <a:ext cx="1316736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</a:t>
            </a:r>
            <a:endParaRPr lang="en-US" sz="900" dirty="0"/>
          </a:p>
        </p:txBody>
      </p:sp>
      <p:sp>
        <p:nvSpPr>
          <p:cNvPr id="74" name="Shape 72"/>
          <p:cNvSpPr/>
          <p:nvPr/>
        </p:nvSpPr>
        <p:spPr>
          <a:xfrm>
            <a:off x="1783080" y="2863901"/>
            <a:ext cx="788670" cy="325526"/>
          </a:xfrm>
          <a:prstGeom prst="rect">
            <a:avLst/>
          </a:prstGeom>
          <a:solidFill>
            <a:srgbClr val="6699CC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5" name="Text 73"/>
          <p:cNvSpPr/>
          <p:nvPr/>
        </p:nvSpPr>
        <p:spPr>
          <a:xfrm>
            <a:off x="1783080" y="2863901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76" name="Shape 74"/>
          <p:cNvSpPr/>
          <p:nvPr/>
        </p:nvSpPr>
        <p:spPr>
          <a:xfrm>
            <a:off x="2571750" y="2863901"/>
            <a:ext cx="788670" cy="325526"/>
          </a:xfrm>
          <a:prstGeom prst="rect">
            <a:avLst/>
          </a:prstGeom>
          <a:solidFill>
            <a:srgbClr val="FF66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7" name="Text 75"/>
          <p:cNvSpPr/>
          <p:nvPr/>
        </p:nvSpPr>
        <p:spPr>
          <a:xfrm>
            <a:off x="2571750" y="2863901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</a:t>
            </a:r>
            <a:endParaRPr lang="en-US" sz="1000" dirty="0"/>
          </a:p>
        </p:txBody>
      </p:sp>
      <p:sp>
        <p:nvSpPr>
          <p:cNvPr id="78" name="Shape 76"/>
          <p:cNvSpPr/>
          <p:nvPr/>
        </p:nvSpPr>
        <p:spPr>
          <a:xfrm>
            <a:off x="3360420" y="2863901"/>
            <a:ext cx="788670" cy="325526"/>
          </a:xfrm>
          <a:prstGeom prst="rect">
            <a:avLst/>
          </a:prstGeom>
          <a:solidFill>
            <a:srgbClr val="6699CC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9" name="Text 77"/>
          <p:cNvSpPr/>
          <p:nvPr/>
        </p:nvSpPr>
        <p:spPr>
          <a:xfrm>
            <a:off x="3360420" y="2863901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80" name="Shape 78"/>
          <p:cNvSpPr/>
          <p:nvPr/>
        </p:nvSpPr>
        <p:spPr>
          <a:xfrm>
            <a:off x="4149090" y="2863901"/>
            <a:ext cx="788670" cy="325526"/>
          </a:xfrm>
          <a:prstGeom prst="rect">
            <a:avLst/>
          </a:prstGeom>
          <a:solidFill>
            <a:srgbClr val="FF66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4149090" y="2863901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</a:t>
            </a:r>
            <a:endParaRPr lang="en-US" sz="1000" dirty="0"/>
          </a:p>
        </p:txBody>
      </p:sp>
      <p:sp>
        <p:nvSpPr>
          <p:cNvPr id="82" name="Shape 80"/>
          <p:cNvSpPr/>
          <p:nvPr/>
        </p:nvSpPr>
        <p:spPr>
          <a:xfrm>
            <a:off x="4937760" y="2863901"/>
            <a:ext cx="788670" cy="325526"/>
          </a:xfrm>
          <a:prstGeom prst="rect">
            <a:avLst/>
          </a:prstGeom>
          <a:solidFill>
            <a:srgbClr val="FF66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3" name="Text 81"/>
          <p:cNvSpPr/>
          <p:nvPr/>
        </p:nvSpPr>
        <p:spPr>
          <a:xfrm>
            <a:off x="4937760" y="2863901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</a:t>
            </a:r>
            <a:endParaRPr lang="en-US" sz="1000" dirty="0"/>
          </a:p>
        </p:txBody>
      </p:sp>
      <p:sp>
        <p:nvSpPr>
          <p:cNvPr id="84" name="Shape 82"/>
          <p:cNvSpPr/>
          <p:nvPr/>
        </p:nvSpPr>
        <p:spPr>
          <a:xfrm>
            <a:off x="5726430" y="2863901"/>
            <a:ext cx="788670" cy="32552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5" name="Text 83"/>
          <p:cNvSpPr/>
          <p:nvPr/>
        </p:nvSpPr>
        <p:spPr>
          <a:xfrm>
            <a:off x="5726430" y="2863901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000" dirty="0"/>
          </a:p>
        </p:txBody>
      </p:sp>
      <p:sp>
        <p:nvSpPr>
          <p:cNvPr id="86" name="Shape 84"/>
          <p:cNvSpPr/>
          <p:nvPr/>
        </p:nvSpPr>
        <p:spPr>
          <a:xfrm>
            <a:off x="6515100" y="2863901"/>
            <a:ext cx="788670" cy="325526"/>
          </a:xfrm>
          <a:prstGeom prst="rect">
            <a:avLst/>
          </a:prstGeom>
          <a:solidFill>
            <a:srgbClr val="FF66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7" name="Text 85"/>
          <p:cNvSpPr/>
          <p:nvPr/>
        </p:nvSpPr>
        <p:spPr>
          <a:xfrm>
            <a:off x="6515100" y="2863901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</a:t>
            </a:r>
            <a:endParaRPr lang="en-US" sz="1000" dirty="0"/>
          </a:p>
        </p:txBody>
      </p:sp>
      <p:sp>
        <p:nvSpPr>
          <p:cNvPr id="88" name="Shape 86"/>
          <p:cNvSpPr/>
          <p:nvPr/>
        </p:nvSpPr>
        <p:spPr>
          <a:xfrm>
            <a:off x="7303770" y="2863901"/>
            <a:ext cx="788670" cy="325526"/>
          </a:xfrm>
          <a:prstGeom prst="rect">
            <a:avLst/>
          </a:prstGeom>
          <a:solidFill>
            <a:srgbClr val="FF66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9" name="Text 87"/>
          <p:cNvSpPr/>
          <p:nvPr/>
        </p:nvSpPr>
        <p:spPr>
          <a:xfrm>
            <a:off x="7303770" y="2863901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</a:t>
            </a:r>
            <a:endParaRPr lang="en-US" sz="1000" dirty="0"/>
          </a:p>
        </p:txBody>
      </p:sp>
      <p:sp>
        <p:nvSpPr>
          <p:cNvPr id="90" name="Shape 88"/>
          <p:cNvSpPr/>
          <p:nvPr/>
        </p:nvSpPr>
        <p:spPr>
          <a:xfrm>
            <a:off x="8092440" y="2863901"/>
            <a:ext cx="1005840" cy="325526"/>
          </a:xfrm>
          <a:prstGeom prst="rect">
            <a:avLst/>
          </a:prstGeom>
          <a:solidFill>
            <a:srgbClr val="003366"/>
          </a:solidFill>
          <a:ln w="19050">
            <a:solidFill>
              <a:srgbClr val="FF6600"/>
            </a:solidFill>
            <a:prstDash val="solid"/>
          </a:ln>
        </p:spPr>
      </p:sp>
      <p:sp>
        <p:nvSpPr>
          <p:cNvPr id="91" name="Text 89"/>
          <p:cNvSpPr/>
          <p:nvPr/>
        </p:nvSpPr>
        <p:spPr>
          <a:xfrm>
            <a:off x="8092440" y="2863901"/>
            <a:ext cx="100584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5R / 1A</a:t>
            </a:r>
            <a:endParaRPr lang="en-US" sz="900" dirty="0"/>
          </a:p>
        </p:txBody>
      </p:sp>
      <p:sp>
        <p:nvSpPr>
          <p:cNvPr id="92" name="Shape 90"/>
          <p:cNvSpPr/>
          <p:nvPr/>
        </p:nvSpPr>
        <p:spPr>
          <a:xfrm>
            <a:off x="320040" y="3216859"/>
            <a:ext cx="1463040" cy="325526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3" name="Text 91"/>
          <p:cNvSpPr/>
          <p:nvPr/>
        </p:nvSpPr>
        <p:spPr>
          <a:xfrm>
            <a:off x="393192" y="3216859"/>
            <a:ext cx="1316736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</a:t>
            </a:r>
            <a:endParaRPr lang="en-US" sz="900" dirty="0"/>
          </a:p>
        </p:txBody>
      </p:sp>
      <p:sp>
        <p:nvSpPr>
          <p:cNvPr id="94" name="Shape 92"/>
          <p:cNvSpPr/>
          <p:nvPr/>
        </p:nvSpPr>
        <p:spPr>
          <a:xfrm>
            <a:off x="1783080" y="3216859"/>
            <a:ext cx="788670" cy="32552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5" name="Text 93"/>
          <p:cNvSpPr/>
          <p:nvPr/>
        </p:nvSpPr>
        <p:spPr>
          <a:xfrm>
            <a:off x="1783080" y="3216859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96" name="Shape 94"/>
          <p:cNvSpPr/>
          <p:nvPr/>
        </p:nvSpPr>
        <p:spPr>
          <a:xfrm>
            <a:off x="2571750" y="3216859"/>
            <a:ext cx="788670" cy="32552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7" name="Text 95"/>
          <p:cNvSpPr/>
          <p:nvPr/>
        </p:nvSpPr>
        <p:spPr>
          <a:xfrm>
            <a:off x="2571750" y="3216859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98" name="Shape 96"/>
          <p:cNvSpPr/>
          <p:nvPr/>
        </p:nvSpPr>
        <p:spPr>
          <a:xfrm>
            <a:off x="3360420" y="3216859"/>
            <a:ext cx="788670" cy="325526"/>
          </a:xfrm>
          <a:prstGeom prst="rect">
            <a:avLst/>
          </a:prstGeom>
          <a:solidFill>
            <a:srgbClr val="FF66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9" name="Text 97"/>
          <p:cNvSpPr/>
          <p:nvPr/>
        </p:nvSpPr>
        <p:spPr>
          <a:xfrm>
            <a:off x="3360420" y="3216859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</a:t>
            </a:r>
            <a:endParaRPr lang="en-US" sz="1000" dirty="0"/>
          </a:p>
        </p:txBody>
      </p:sp>
      <p:sp>
        <p:nvSpPr>
          <p:cNvPr id="100" name="Shape 98"/>
          <p:cNvSpPr/>
          <p:nvPr/>
        </p:nvSpPr>
        <p:spPr>
          <a:xfrm>
            <a:off x="4149090" y="3216859"/>
            <a:ext cx="788670" cy="325526"/>
          </a:xfrm>
          <a:prstGeom prst="rect">
            <a:avLst/>
          </a:prstGeom>
          <a:solidFill>
            <a:srgbClr val="FF66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1" name="Text 99"/>
          <p:cNvSpPr/>
          <p:nvPr/>
        </p:nvSpPr>
        <p:spPr>
          <a:xfrm>
            <a:off x="4149090" y="3216859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</a:t>
            </a:r>
            <a:endParaRPr lang="en-US" sz="1000" dirty="0"/>
          </a:p>
        </p:txBody>
      </p:sp>
      <p:sp>
        <p:nvSpPr>
          <p:cNvPr id="102" name="Shape 100"/>
          <p:cNvSpPr/>
          <p:nvPr/>
        </p:nvSpPr>
        <p:spPr>
          <a:xfrm>
            <a:off x="4937760" y="3216859"/>
            <a:ext cx="788670" cy="325526"/>
          </a:xfrm>
          <a:prstGeom prst="rect">
            <a:avLst/>
          </a:prstGeom>
          <a:solidFill>
            <a:srgbClr val="6699CC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3" name="Text 101"/>
          <p:cNvSpPr/>
          <p:nvPr/>
        </p:nvSpPr>
        <p:spPr>
          <a:xfrm>
            <a:off x="4937760" y="3216859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104" name="Shape 102"/>
          <p:cNvSpPr/>
          <p:nvPr/>
        </p:nvSpPr>
        <p:spPr>
          <a:xfrm>
            <a:off x="5726430" y="3216859"/>
            <a:ext cx="788670" cy="32552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5" name="Text 103"/>
          <p:cNvSpPr/>
          <p:nvPr/>
        </p:nvSpPr>
        <p:spPr>
          <a:xfrm>
            <a:off x="5726430" y="3216859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106" name="Shape 104"/>
          <p:cNvSpPr/>
          <p:nvPr/>
        </p:nvSpPr>
        <p:spPr>
          <a:xfrm>
            <a:off x="6515100" y="3216859"/>
            <a:ext cx="788670" cy="325526"/>
          </a:xfrm>
          <a:prstGeom prst="rect">
            <a:avLst/>
          </a:prstGeom>
          <a:solidFill>
            <a:srgbClr val="6699CC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7" name="Text 105"/>
          <p:cNvSpPr/>
          <p:nvPr/>
        </p:nvSpPr>
        <p:spPr>
          <a:xfrm>
            <a:off x="6515100" y="3216859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108" name="Shape 106"/>
          <p:cNvSpPr/>
          <p:nvPr/>
        </p:nvSpPr>
        <p:spPr>
          <a:xfrm>
            <a:off x="7303770" y="3216859"/>
            <a:ext cx="788670" cy="325526"/>
          </a:xfrm>
          <a:prstGeom prst="rect">
            <a:avLst/>
          </a:prstGeom>
          <a:solidFill>
            <a:srgbClr val="6699CC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9" name="Text 107"/>
          <p:cNvSpPr/>
          <p:nvPr/>
        </p:nvSpPr>
        <p:spPr>
          <a:xfrm>
            <a:off x="7303770" y="3216859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110" name="Shape 108"/>
          <p:cNvSpPr/>
          <p:nvPr/>
        </p:nvSpPr>
        <p:spPr>
          <a:xfrm>
            <a:off x="8092440" y="3216859"/>
            <a:ext cx="1005840" cy="325526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1" name="Text 109"/>
          <p:cNvSpPr/>
          <p:nvPr/>
        </p:nvSpPr>
        <p:spPr>
          <a:xfrm>
            <a:off x="8092440" y="3216859"/>
            <a:ext cx="100584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2R / 0A</a:t>
            </a:r>
            <a:endParaRPr lang="en-US" sz="900" dirty="0"/>
          </a:p>
        </p:txBody>
      </p:sp>
      <p:sp>
        <p:nvSpPr>
          <p:cNvPr id="112" name="Shape 110"/>
          <p:cNvSpPr/>
          <p:nvPr/>
        </p:nvSpPr>
        <p:spPr>
          <a:xfrm>
            <a:off x="320040" y="3569818"/>
            <a:ext cx="1463040" cy="32552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3" name="Text 111"/>
          <p:cNvSpPr/>
          <p:nvPr/>
        </p:nvSpPr>
        <p:spPr>
          <a:xfrm>
            <a:off x="393192" y="3569818"/>
            <a:ext cx="1316736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Operations</a:t>
            </a:r>
            <a:endParaRPr lang="en-US" sz="900" dirty="0"/>
          </a:p>
        </p:txBody>
      </p:sp>
      <p:sp>
        <p:nvSpPr>
          <p:cNvPr id="114" name="Shape 112"/>
          <p:cNvSpPr/>
          <p:nvPr/>
        </p:nvSpPr>
        <p:spPr>
          <a:xfrm>
            <a:off x="1783080" y="3569818"/>
            <a:ext cx="788670" cy="325526"/>
          </a:xfrm>
          <a:prstGeom prst="rect">
            <a:avLst/>
          </a:prstGeom>
          <a:solidFill>
            <a:srgbClr val="6699CC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5" name="Text 113"/>
          <p:cNvSpPr/>
          <p:nvPr/>
        </p:nvSpPr>
        <p:spPr>
          <a:xfrm>
            <a:off x="1783080" y="3569818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116" name="Shape 114"/>
          <p:cNvSpPr/>
          <p:nvPr/>
        </p:nvSpPr>
        <p:spPr>
          <a:xfrm>
            <a:off x="2571750" y="3569818"/>
            <a:ext cx="788670" cy="325526"/>
          </a:xfrm>
          <a:prstGeom prst="rect">
            <a:avLst/>
          </a:prstGeom>
          <a:solidFill>
            <a:srgbClr val="6699CC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7" name="Text 115"/>
          <p:cNvSpPr/>
          <p:nvPr/>
        </p:nvSpPr>
        <p:spPr>
          <a:xfrm>
            <a:off x="2571750" y="3569818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118" name="Shape 116"/>
          <p:cNvSpPr/>
          <p:nvPr/>
        </p:nvSpPr>
        <p:spPr>
          <a:xfrm>
            <a:off x="3360420" y="3569818"/>
            <a:ext cx="788670" cy="32552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9" name="Text 117"/>
          <p:cNvSpPr/>
          <p:nvPr/>
        </p:nvSpPr>
        <p:spPr>
          <a:xfrm>
            <a:off x="3360420" y="3569818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000" dirty="0"/>
          </a:p>
        </p:txBody>
      </p:sp>
      <p:sp>
        <p:nvSpPr>
          <p:cNvPr id="120" name="Shape 118"/>
          <p:cNvSpPr/>
          <p:nvPr/>
        </p:nvSpPr>
        <p:spPr>
          <a:xfrm>
            <a:off x="4149090" y="3569818"/>
            <a:ext cx="788670" cy="325526"/>
          </a:xfrm>
          <a:prstGeom prst="rect">
            <a:avLst/>
          </a:prstGeom>
          <a:solidFill>
            <a:srgbClr val="6699CC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21" name="Text 119"/>
          <p:cNvSpPr/>
          <p:nvPr/>
        </p:nvSpPr>
        <p:spPr>
          <a:xfrm>
            <a:off x="4149090" y="3569818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122" name="Shape 120"/>
          <p:cNvSpPr/>
          <p:nvPr/>
        </p:nvSpPr>
        <p:spPr>
          <a:xfrm>
            <a:off x="4937760" y="3569818"/>
            <a:ext cx="788670" cy="32552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23" name="Text 121"/>
          <p:cNvSpPr/>
          <p:nvPr/>
        </p:nvSpPr>
        <p:spPr>
          <a:xfrm>
            <a:off x="4937760" y="3569818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124" name="Shape 122"/>
          <p:cNvSpPr/>
          <p:nvPr/>
        </p:nvSpPr>
        <p:spPr>
          <a:xfrm>
            <a:off x="5726430" y="3569818"/>
            <a:ext cx="788670" cy="325526"/>
          </a:xfrm>
          <a:prstGeom prst="rect">
            <a:avLst/>
          </a:prstGeom>
          <a:solidFill>
            <a:srgbClr val="FF66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25" name="Text 123"/>
          <p:cNvSpPr/>
          <p:nvPr/>
        </p:nvSpPr>
        <p:spPr>
          <a:xfrm>
            <a:off x="5726430" y="3569818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</a:t>
            </a:r>
            <a:endParaRPr lang="en-US" sz="1000" dirty="0"/>
          </a:p>
        </p:txBody>
      </p:sp>
      <p:sp>
        <p:nvSpPr>
          <p:cNvPr id="126" name="Shape 124"/>
          <p:cNvSpPr/>
          <p:nvPr/>
        </p:nvSpPr>
        <p:spPr>
          <a:xfrm>
            <a:off x="6515100" y="3569818"/>
            <a:ext cx="788670" cy="325526"/>
          </a:xfrm>
          <a:prstGeom prst="rect">
            <a:avLst/>
          </a:prstGeom>
          <a:solidFill>
            <a:srgbClr val="FF66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27" name="Text 125"/>
          <p:cNvSpPr/>
          <p:nvPr/>
        </p:nvSpPr>
        <p:spPr>
          <a:xfrm>
            <a:off x="6515100" y="3569818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</a:t>
            </a:r>
            <a:endParaRPr lang="en-US" sz="1000" dirty="0"/>
          </a:p>
        </p:txBody>
      </p:sp>
      <p:sp>
        <p:nvSpPr>
          <p:cNvPr id="128" name="Shape 126"/>
          <p:cNvSpPr/>
          <p:nvPr/>
        </p:nvSpPr>
        <p:spPr>
          <a:xfrm>
            <a:off x="7303770" y="3569818"/>
            <a:ext cx="788670" cy="325526"/>
          </a:xfrm>
          <a:prstGeom prst="rect">
            <a:avLst/>
          </a:prstGeom>
          <a:solidFill>
            <a:srgbClr val="6699CC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29" name="Text 127"/>
          <p:cNvSpPr/>
          <p:nvPr/>
        </p:nvSpPr>
        <p:spPr>
          <a:xfrm>
            <a:off x="7303770" y="3569818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130" name="Shape 128"/>
          <p:cNvSpPr/>
          <p:nvPr/>
        </p:nvSpPr>
        <p:spPr>
          <a:xfrm>
            <a:off x="8092440" y="3569818"/>
            <a:ext cx="1005840" cy="32552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31" name="Text 129"/>
          <p:cNvSpPr/>
          <p:nvPr/>
        </p:nvSpPr>
        <p:spPr>
          <a:xfrm>
            <a:off x="8092440" y="3569818"/>
            <a:ext cx="100584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2R / 1A</a:t>
            </a:r>
            <a:endParaRPr lang="en-US" sz="900" dirty="0"/>
          </a:p>
        </p:txBody>
      </p:sp>
      <p:sp>
        <p:nvSpPr>
          <p:cNvPr id="132" name="Shape 130"/>
          <p:cNvSpPr/>
          <p:nvPr/>
        </p:nvSpPr>
        <p:spPr>
          <a:xfrm>
            <a:off x="320040" y="3922776"/>
            <a:ext cx="1463040" cy="325526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33" name="Text 131"/>
          <p:cNvSpPr/>
          <p:nvPr/>
        </p:nvSpPr>
        <p:spPr>
          <a:xfrm>
            <a:off x="393192" y="3922776"/>
            <a:ext cx="1316736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Change Mgmt</a:t>
            </a:r>
            <a:endParaRPr lang="en-US" sz="900" dirty="0"/>
          </a:p>
        </p:txBody>
      </p:sp>
      <p:sp>
        <p:nvSpPr>
          <p:cNvPr id="134" name="Shape 132"/>
          <p:cNvSpPr/>
          <p:nvPr/>
        </p:nvSpPr>
        <p:spPr>
          <a:xfrm>
            <a:off x="1783080" y="3922776"/>
            <a:ext cx="788670" cy="32552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35" name="Text 133"/>
          <p:cNvSpPr/>
          <p:nvPr/>
        </p:nvSpPr>
        <p:spPr>
          <a:xfrm>
            <a:off x="1783080" y="3922776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136" name="Shape 134"/>
          <p:cNvSpPr/>
          <p:nvPr/>
        </p:nvSpPr>
        <p:spPr>
          <a:xfrm>
            <a:off x="2571750" y="3922776"/>
            <a:ext cx="788670" cy="32552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37" name="Text 135"/>
          <p:cNvSpPr/>
          <p:nvPr/>
        </p:nvSpPr>
        <p:spPr>
          <a:xfrm>
            <a:off x="2571750" y="3922776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138" name="Shape 136"/>
          <p:cNvSpPr/>
          <p:nvPr/>
        </p:nvSpPr>
        <p:spPr>
          <a:xfrm>
            <a:off x="3360420" y="3922776"/>
            <a:ext cx="788670" cy="32552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39" name="Text 137"/>
          <p:cNvSpPr/>
          <p:nvPr/>
        </p:nvSpPr>
        <p:spPr>
          <a:xfrm>
            <a:off x="3360420" y="3922776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140" name="Shape 138"/>
          <p:cNvSpPr/>
          <p:nvPr/>
        </p:nvSpPr>
        <p:spPr>
          <a:xfrm>
            <a:off x="4149090" y="3922776"/>
            <a:ext cx="788670" cy="32552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41" name="Text 139"/>
          <p:cNvSpPr/>
          <p:nvPr/>
        </p:nvSpPr>
        <p:spPr>
          <a:xfrm>
            <a:off x="4149090" y="3922776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142" name="Shape 140"/>
          <p:cNvSpPr/>
          <p:nvPr/>
        </p:nvSpPr>
        <p:spPr>
          <a:xfrm>
            <a:off x="4937760" y="3922776"/>
            <a:ext cx="788670" cy="325526"/>
          </a:xfrm>
          <a:prstGeom prst="rect">
            <a:avLst/>
          </a:prstGeom>
          <a:solidFill>
            <a:srgbClr val="6699CC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43" name="Text 141"/>
          <p:cNvSpPr/>
          <p:nvPr/>
        </p:nvSpPr>
        <p:spPr>
          <a:xfrm>
            <a:off x="4937760" y="3922776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144" name="Shape 142"/>
          <p:cNvSpPr/>
          <p:nvPr/>
        </p:nvSpPr>
        <p:spPr>
          <a:xfrm>
            <a:off x="5726430" y="3922776"/>
            <a:ext cx="788670" cy="325526"/>
          </a:xfrm>
          <a:prstGeom prst="rect">
            <a:avLst/>
          </a:prstGeom>
          <a:solidFill>
            <a:srgbClr val="6699CC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45" name="Text 143"/>
          <p:cNvSpPr/>
          <p:nvPr/>
        </p:nvSpPr>
        <p:spPr>
          <a:xfrm>
            <a:off x="5726430" y="3922776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146" name="Shape 144"/>
          <p:cNvSpPr/>
          <p:nvPr/>
        </p:nvSpPr>
        <p:spPr>
          <a:xfrm>
            <a:off x="6515100" y="3922776"/>
            <a:ext cx="788670" cy="32552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47" name="Text 145"/>
          <p:cNvSpPr/>
          <p:nvPr/>
        </p:nvSpPr>
        <p:spPr>
          <a:xfrm>
            <a:off x="6515100" y="3922776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148" name="Shape 146"/>
          <p:cNvSpPr/>
          <p:nvPr/>
        </p:nvSpPr>
        <p:spPr>
          <a:xfrm>
            <a:off x="7303770" y="3922776"/>
            <a:ext cx="788670" cy="32552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49" name="Text 147"/>
          <p:cNvSpPr/>
          <p:nvPr/>
        </p:nvSpPr>
        <p:spPr>
          <a:xfrm>
            <a:off x="7303770" y="3922776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150" name="Shape 148"/>
          <p:cNvSpPr/>
          <p:nvPr/>
        </p:nvSpPr>
        <p:spPr>
          <a:xfrm>
            <a:off x="8092440" y="3922776"/>
            <a:ext cx="1005840" cy="325526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51" name="Text 149"/>
          <p:cNvSpPr/>
          <p:nvPr/>
        </p:nvSpPr>
        <p:spPr>
          <a:xfrm>
            <a:off x="8092440" y="3922776"/>
            <a:ext cx="100584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0R / 0A</a:t>
            </a:r>
            <a:endParaRPr lang="en-US" sz="900" dirty="0"/>
          </a:p>
        </p:txBody>
      </p:sp>
      <p:sp>
        <p:nvSpPr>
          <p:cNvPr id="152" name="Shape 150"/>
          <p:cNvSpPr/>
          <p:nvPr/>
        </p:nvSpPr>
        <p:spPr>
          <a:xfrm>
            <a:off x="320040" y="4275734"/>
            <a:ext cx="1463040" cy="32552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53" name="Text 151"/>
          <p:cNvSpPr/>
          <p:nvPr/>
        </p:nvSpPr>
        <p:spPr>
          <a:xfrm>
            <a:off x="393192" y="4275734"/>
            <a:ext cx="1316736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 Sponsor</a:t>
            </a:r>
            <a:endParaRPr lang="en-US" sz="900" dirty="0"/>
          </a:p>
        </p:txBody>
      </p:sp>
      <p:sp>
        <p:nvSpPr>
          <p:cNvPr id="154" name="Shape 152"/>
          <p:cNvSpPr/>
          <p:nvPr/>
        </p:nvSpPr>
        <p:spPr>
          <a:xfrm>
            <a:off x="1783080" y="4275734"/>
            <a:ext cx="788670" cy="32552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55" name="Text 153"/>
          <p:cNvSpPr/>
          <p:nvPr/>
        </p:nvSpPr>
        <p:spPr>
          <a:xfrm>
            <a:off x="1783080" y="4275734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156" name="Shape 154"/>
          <p:cNvSpPr/>
          <p:nvPr/>
        </p:nvSpPr>
        <p:spPr>
          <a:xfrm>
            <a:off x="2571750" y="4275734"/>
            <a:ext cx="788670" cy="32552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57" name="Text 155"/>
          <p:cNvSpPr/>
          <p:nvPr/>
        </p:nvSpPr>
        <p:spPr>
          <a:xfrm>
            <a:off x="2571750" y="4275734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158" name="Shape 156"/>
          <p:cNvSpPr/>
          <p:nvPr/>
        </p:nvSpPr>
        <p:spPr>
          <a:xfrm>
            <a:off x="3360420" y="4275734"/>
            <a:ext cx="788670" cy="32552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59" name="Text 157"/>
          <p:cNvSpPr/>
          <p:nvPr/>
        </p:nvSpPr>
        <p:spPr>
          <a:xfrm>
            <a:off x="3360420" y="4275734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160" name="Shape 158"/>
          <p:cNvSpPr/>
          <p:nvPr/>
        </p:nvSpPr>
        <p:spPr>
          <a:xfrm>
            <a:off x="4149090" y="4275734"/>
            <a:ext cx="788670" cy="32552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61" name="Text 159"/>
          <p:cNvSpPr/>
          <p:nvPr/>
        </p:nvSpPr>
        <p:spPr>
          <a:xfrm>
            <a:off x="4149090" y="4275734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162" name="Shape 160"/>
          <p:cNvSpPr/>
          <p:nvPr/>
        </p:nvSpPr>
        <p:spPr>
          <a:xfrm>
            <a:off x="4937760" y="4275734"/>
            <a:ext cx="788670" cy="32552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63" name="Text 161"/>
          <p:cNvSpPr/>
          <p:nvPr/>
        </p:nvSpPr>
        <p:spPr>
          <a:xfrm>
            <a:off x="4937760" y="4275734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164" name="Shape 162"/>
          <p:cNvSpPr/>
          <p:nvPr/>
        </p:nvSpPr>
        <p:spPr>
          <a:xfrm>
            <a:off x="5726430" y="4275734"/>
            <a:ext cx="788670" cy="32552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65" name="Text 163"/>
          <p:cNvSpPr/>
          <p:nvPr/>
        </p:nvSpPr>
        <p:spPr>
          <a:xfrm>
            <a:off x="5726430" y="4275734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166" name="Shape 164"/>
          <p:cNvSpPr/>
          <p:nvPr/>
        </p:nvSpPr>
        <p:spPr>
          <a:xfrm>
            <a:off x="6515100" y="4275734"/>
            <a:ext cx="788670" cy="32552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67" name="Text 165"/>
          <p:cNvSpPr/>
          <p:nvPr/>
        </p:nvSpPr>
        <p:spPr>
          <a:xfrm>
            <a:off x="6515100" y="4275734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168" name="Shape 166"/>
          <p:cNvSpPr/>
          <p:nvPr/>
        </p:nvSpPr>
        <p:spPr>
          <a:xfrm>
            <a:off x="7303770" y="4275734"/>
            <a:ext cx="788670" cy="32552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69" name="Text 167"/>
          <p:cNvSpPr/>
          <p:nvPr/>
        </p:nvSpPr>
        <p:spPr>
          <a:xfrm>
            <a:off x="7303770" y="4275734"/>
            <a:ext cx="78867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170" name="Shape 168"/>
          <p:cNvSpPr/>
          <p:nvPr/>
        </p:nvSpPr>
        <p:spPr>
          <a:xfrm>
            <a:off x="8092440" y="4275734"/>
            <a:ext cx="1005840" cy="32552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71" name="Text 169"/>
          <p:cNvSpPr/>
          <p:nvPr/>
        </p:nvSpPr>
        <p:spPr>
          <a:xfrm>
            <a:off x="8092440" y="4275734"/>
            <a:ext cx="1005840" cy="3255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0R / 0A</a:t>
            </a:r>
            <a:endParaRPr lang="en-US" sz="900" dirty="0"/>
          </a:p>
        </p:txBody>
      </p:sp>
      <p:sp>
        <p:nvSpPr>
          <p:cNvPr id="172" name="Shape 170"/>
          <p:cNvSpPr/>
          <p:nvPr/>
        </p:nvSpPr>
        <p:spPr>
          <a:xfrm>
            <a:off x="320040" y="4663440"/>
            <a:ext cx="8503920" cy="201168"/>
          </a:xfrm>
          <a:prstGeom prst="rect">
            <a:avLst/>
          </a:prstGeom>
          <a:solidFill>
            <a:srgbClr val="003366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73" name="Text 171"/>
          <p:cNvSpPr/>
          <p:nvPr/>
        </p:nvSpPr>
        <p:spPr>
          <a:xfrm>
            <a:off x="457200" y="4672584"/>
            <a:ext cx="8229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 Orange highlight = possible overload (R+A &gt; 5).  No A in a column = accountability gap — assign before you start.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ROLES MAPPING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Roles Mapping — Function Table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 each function to the person carrying it — flag gaps and hat-wearing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Roles Mapping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71600"/>
            <a:ext cx="1920240" cy="365760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20040" y="1371600"/>
            <a:ext cx="1920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Function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2240280" y="1371600"/>
            <a:ext cx="1737360" cy="365760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240280" y="1371600"/>
            <a:ext cx="1737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Owner</a:t>
            </a:r>
            <a:endParaRPr lang="en-US" sz="850" dirty="0"/>
          </a:p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(Name / Team)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3977640" y="1371600"/>
            <a:ext cx="2194560" cy="365760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977640" y="1371600"/>
            <a:ext cx="2194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Primary Responsibility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6172200" y="1371600"/>
            <a:ext cx="1005840" cy="365760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172200" y="1371600"/>
            <a:ext cx="1005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% of Time</a:t>
            </a:r>
            <a:endParaRPr lang="en-US" sz="850" dirty="0"/>
          </a:p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Allocated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7178040" y="1371600"/>
            <a:ext cx="1783080" cy="365760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178040" y="1371600"/>
            <a:ext cx="1783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Gap / Risk Flag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320040" y="1737360"/>
            <a:ext cx="1920240" cy="32004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93192" y="1737360"/>
            <a:ext cx="177393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Engineering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2240280" y="1737360"/>
            <a:ext cx="1737360" cy="32004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2313432" y="1737360"/>
            <a:ext cx="15910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3977640" y="1737360"/>
            <a:ext cx="2194560" cy="32004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050792" y="1737360"/>
            <a:ext cx="20482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Map, simplify, and document current-state processes</a:t>
            </a:r>
            <a:endParaRPr lang="en-US" sz="750" dirty="0"/>
          </a:p>
        </p:txBody>
      </p:sp>
      <p:sp>
        <p:nvSpPr>
          <p:cNvPr id="26" name="Shape 24"/>
          <p:cNvSpPr/>
          <p:nvPr/>
        </p:nvSpPr>
        <p:spPr>
          <a:xfrm>
            <a:off x="6172200" y="1737360"/>
            <a:ext cx="1005840" cy="32004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7178040" y="1737360"/>
            <a:ext cx="1783080" cy="320040"/>
          </a:xfrm>
          <a:prstGeom prst="rect">
            <a:avLst/>
          </a:prstGeom>
          <a:solidFill>
            <a:srgbClr val="003366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7251192" y="1737360"/>
            <a:ext cx="163677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Vacant — critical gap</a:t>
            </a:r>
            <a:endParaRPr lang="en-US" sz="850" dirty="0"/>
          </a:p>
        </p:txBody>
      </p:sp>
      <p:sp>
        <p:nvSpPr>
          <p:cNvPr id="29" name="Shape 27"/>
          <p:cNvSpPr/>
          <p:nvPr/>
        </p:nvSpPr>
        <p:spPr>
          <a:xfrm>
            <a:off x="320040" y="2084832"/>
            <a:ext cx="1920240" cy="32004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393192" y="2084832"/>
            <a:ext cx="177393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 Engineering</a:t>
            </a:r>
            <a:endParaRPr lang="en-US" sz="850" dirty="0"/>
          </a:p>
        </p:txBody>
      </p:sp>
      <p:sp>
        <p:nvSpPr>
          <p:cNvPr id="31" name="Shape 29"/>
          <p:cNvSpPr/>
          <p:nvPr/>
        </p:nvSpPr>
        <p:spPr>
          <a:xfrm>
            <a:off x="2240280" y="2084832"/>
            <a:ext cx="1737360" cy="32004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2313432" y="2084832"/>
            <a:ext cx="15910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50" dirty="0"/>
          </a:p>
        </p:txBody>
      </p:sp>
      <p:sp>
        <p:nvSpPr>
          <p:cNvPr id="33" name="Shape 31"/>
          <p:cNvSpPr/>
          <p:nvPr/>
        </p:nvSpPr>
        <p:spPr>
          <a:xfrm>
            <a:off x="3977640" y="2084832"/>
            <a:ext cx="2194560" cy="32004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050792" y="2084832"/>
            <a:ext cx="20482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Ensure changes solve the right problem, prevent new ones</a:t>
            </a:r>
            <a:endParaRPr lang="en-US" sz="750" dirty="0"/>
          </a:p>
        </p:txBody>
      </p:sp>
      <p:sp>
        <p:nvSpPr>
          <p:cNvPr id="35" name="Shape 33"/>
          <p:cNvSpPr/>
          <p:nvPr/>
        </p:nvSpPr>
        <p:spPr>
          <a:xfrm>
            <a:off x="6172200" y="2084832"/>
            <a:ext cx="1005840" cy="32004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7178040" y="2084832"/>
            <a:ext cx="1783080" cy="320040"/>
          </a:xfrm>
          <a:prstGeom prst="rect">
            <a:avLst/>
          </a:prstGeom>
          <a:solidFill>
            <a:srgbClr val="003366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7251192" y="2084832"/>
            <a:ext cx="163677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Partially covered</a:t>
            </a:r>
            <a:endParaRPr lang="en-US" sz="850" dirty="0"/>
          </a:p>
        </p:txBody>
      </p:sp>
      <p:sp>
        <p:nvSpPr>
          <p:cNvPr id="38" name="Shape 36"/>
          <p:cNvSpPr/>
          <p:nvPr/>
        </p:nvSpPr>
        <p:spPr>
          <a:xfrm>
            <a:off x="320040" y="2432304"/>
            <a:ext cx="1920240" cy="32004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393192" y="2432304"/>
            <a:ext cx="177393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Management</a:t>
            </a:r>
            <a:endParaRPr lang="en-US" sz="850" dirty="0"/>
          </a:p>
        </p:txBody>
      </p:sp>
      <p:sp>
        <p:nvSpPr>
          <p:cNvPr id="40" name="Shape 38"/>
          <p:cNvSpPr/>
          <p:nvPr/>
        </p:nvSpPr>
        <p:spPr>
          <a:xfrm>
            <a:off x="2240280" y="2432304"/>
            <a:ext cx="1737360" cy="32004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2313432" y="2432304"/>
            <a:ext cx="15910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50" dirty="0"/>
          </a:p>
        </p:txBody>
      </p:sp>
      <p:sp>
        <p:nvSpPr>
          <p:cNvPr id="42" name="Shape 40"/>
          <p:cNvSpPr/>
          <p:nvPr/>
        </p:nvSpPr>
        <p:spPr>
          <a:xfrm>
            <a:off x="3977640" y="2432304"/>
            <a:ext cx="2194560" cy="32004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4050792" y="2432304"/>
            <a:ext cx="20482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Voice of the user; ensure change improves experience</a:t>
            </a:r>
            <a:endParaRPr lang="en-US" sz="750" dirty="0"/>
          </a:p>
        </p:txBody>
      </p:sp>
      <p:sp>
        <p:nvSpPr>
          <p:cNvPr id="44" name="Shape 42"/>
          <p:cNvSpPr/>
          <p:nvPr/>
        </p:nvSpPr>
        <p:spPr>
          <a:xfrm>
            <a:off x="6172200" y="2432304"/>
            <a:ext cx="1005840" cy="32004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7178040" y="2432304"/>
            <a:ext cx="1783080" cy="32004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320040" y="2779776"/>
            <a:ext cx="1920240" cy="32004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393192" y="2779776"/>
            <a:ext cx="177393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/ Programme Mgmt</a:t>
            </a:r>
            <a:endParaRPr lang="en-US" sz="850" dirty="0"/>
          </a:p>
        </p:txBody>
      </p:sp>
      <p:sp>
        <p:nvSpPr>
          <p:cNvPr id="48" name="Shape 46"/>
          <p:cNvSpPr/>
          <p:nvPr/>
        </p:nvSpPr>
        <p:spPr>
          <a:xfrm>
            <a:off x="2240280" y="2779776"/>
            <a:ext cx="1737360" cy="32004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2313432" y="2779776"/>
            <a:ext cx="15910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50" dirty="0"/>
          </a:p>
        </p:txBody>
      </p:sp>
      <p:sp>
        <p:nvSpPr>
          <p:cNvPr id="50" name="Shape 48"/>
          <p:cNvSpPr/>
          <p:nvPr/>
        </p:nvSpPr>
        <p:spPr>
          <a:xfrm>
            <a:off x="3977640" y="2779776"/>
            <a:ext cx="2194560" cy="32004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4050792" y="2779776"/>
            <a:ext cx="20482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Timelines, dependencies, risks, and budgets</a:t>
            </a:r>
            <a:endParaRPr lang="en-US" sz="750" dirty="0"/>
          </a:p>
        </p:txBody>
      </p:sp>
      <p:sp>
        <p:nvSpPr>
          <p:cNvPr id="52" name="Shape 50"/>
          <p:cNvSpPr/>
          <p:nvPr/>
        </p:nvSpPr>
        <p:spPr>
          <a:xfrm>
            <a:off x="6172200" y="2779776"/>
            <a:ext cx="1005840" cy="32004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7178040" y="2779776"/>
            <a:ext cx="1783080" cy="32004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320040" y="3127248"/>
            <a:ext cx="1920240" cy="32004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393192" y="3127248"/>
            <a:ext cx="177393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Subject Matter Expert</a:t>
            </a:r>
            <a:endParaRPr lang="en-US" sz="850" dirty="0"/>
          </a:p>
        </p:txBody>
      </p:sp>
      <p:sp>
        <p:nvSpPr>
          <p:cNvPr id="56" name="Shape 54"/>
          <p:cNvSpPr/>
          <p:nvPr/>
        </p:nvSpPr>
        <p:spPr>
          <a:xfrm>
            <a:off x="2240280" y="3127248"/>
            <a:ext cx="1737360" cy="32004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2313432" y="3127248"/>
            <a:ext cx="15910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50" dirty="0"/>
          </a:p>
        </p:txBody>
      </p:sp>
      <p:sp>
        <p:nvSpPr>
          <p:cNvPr id="58" name="Shape 56"/>
          <p:cNvSpPr/>
          <p:nvPr/>
        </p:nvSpPr>
        <p:spPr>
          <a:xfrm>
            <a:off x="3977640" y="3127248"/>
            <a:ext cx="2194560" cy="32004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4050792" y="3127248"/>
            <a:ext cx="20482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 how things really work today; validate changes</a:t>
            </a:r>
            <a:endParaRPr lang="en-US" sz="750" dirty="0"/>
          </a:p>
        </p:txBody>
      </p:sp>
      <p:sp>
        <p:nvSpPr>
          <p:cNvPr id="60" name="Shape 58"/>
          <p:cNvSpPr/>
          <p:nvPr/>
        </p:nvSpPr>
        <p:spPr>
          <a:xfrm>
            <a:off x="6172200" y="3127248"/>
            <a:ext cx="1005840" cy="32004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7178040" y="3127248"/>
            <a:ext cx="1783080" cy="32004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320040" y="3474720"/>
            <a:ext cx="1920240" cy="32004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393192" y="3474720"/>
            <a:ext cx="177393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Analysis</a:t>
            </a:r>
            <a:endParaRPr lang="en-US" sz="850" dirty="0"/>
          </a:p>
        </p:txBody>
      </p:sp>
      <p:sp>
        <p:nvSpPr>
          <p:cNvPr id="64" name="Shape 62"/>
          <p:cNvSpPr/>
          <p:nvPr/>
        </p:nvSpPr>
        <p:spPr>
          <a:xfrm>
            <a:off x="2240280" y="3474720"/>
            <a:ext cx="1737360" cy="32004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2313432" y="3474720"/>
            <a:ext cx="15910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50" dirty="0"/>
          </a:p>
        </p:txBody>
      </p:sp>
      <p:sp>
        <p:nvSpPr>
          <p:cNvPr id="66" name="Shape 64"/>
          <p:cNvSpPr/>
          <p:nvPr/>
        </p:nvSpPr>
        <p:spPr>
          <a:xfrm>
            <a:off x="3977640" y="3474720"/>
            <a:ext cx="2194560" cy="32004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4050792" y="3474720"/>
            <a:ext cx="20482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what success looks like; track key metrics</a:t>
            </a:r>
            <a:endParaRPr lang="en-US" sz="750" dirty="0"/>
          </a:p>
        </p:txBody>
      </p:sp>
      <p:sp>
        <p:nvSpPr>
          <p:cNvPr id="68" name="Shape 66"/>
          <p:cNvSpPr/>
          <p:nvPr/>
        </p:nvSpPr>
        <p:spPr>
          <a:xfrm>
            <a:off x="6172200" y="3474720"/>
            <a:ext cx="1005840" cy="32004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7178040" y="3474720"/>
            <a:ext cx="1783080" cy="32004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320040" y="3822192"/>
            <a:ext cx="1920240" cy="32004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393192" y="3822192"/>
            <a:ext cx="177393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Cross-Func. Collaboration</a:t>
            </a:r>
            <a:endParaRPr lang="en-US" sz="850" dirty="0"/>
          </a:p>
        </p:txBody>
      </p:sp>
      <p:sp>
        <p:nvSpPr>
          <p:cNvPr id="72" name="Shape 70"/>
          <p:cNvSpPr/>
          <p:nvPr/>
        </p:nvSpPr>
        <p:spPr>
          <a:xfrm>
            <a:off x="2240280" y="3822192"/>
            <a:ext cx="1737360" cy="32004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3" name="Text 71"/>
          <p:cNvSpPr/>
          <p:nvPr/>
        </p:nvSpPr>
        <p:spPr>
          <a:xfrm>
            <a:off x="2313432" y="3822192"/>
            <a:ext cx="15910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50" dirty="0"/>
          </a:p>
        </p:txBody>
      </p:sp>
      <p:sp>
        <p:nvSpPr>
          <p:cNvPr id="74" name="Shape 72"/>
          <p:cNvSpPr/>
          <p:nvPr/>
        </p:nvSpPr>
        <p:spPr>
          <a:xfrm>
            <a:off x="3977640" y="3822192"/>
            <a:ext cx="2194560" cy="32004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5" name="Text 73"/>
          <p:cNvSpPr/>
          <p:nvPr/>
        </p:nvSpPr>
        <p:spPr>
          <a:xfrm>
            <a:off x="4050792" y="3822192"/>
            <a:ext cx="20482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 finance, ops, IT, sales; remove silos</a:t>
            </a:r>
            <a:endParaRPr lang="en-US" sz="750" dirty="0"/>
          </a:p>
        </p:txBody>
      </p:sp>
      <p:sp>
        <p:nvSpPr>
          <p:cNvPr id="76" name="Shape 74"/>
          <p:cNvSpPr/>
          <p:nvPr/>
        </p:nvSpPr>
        <p:spPr>
          <a:xfrm>
            <a:off x="6172200" y="3822192"/>
            <a:ext cx="1005840" cy="32004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7178040" y="3822192"/>
            <a:ext cx="1783080" cy="320040"/>
          </a:xfrm>
          <a:prstGeom prst="rect">
            <a:avLst/>
          </a:prstGeom>
          <a:solidFill>
            <a:srgbClr val="003366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7251192" y="3822192"/>
            <a:ext cx="163677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Informal — no owner</a:t>
            </a:r>
            <a:endParaRPr lang="en-US" sz="850" dirty="0"/>
          </a:p>
        </p:txBody>
      </p:sp>
      <p:sp>
        <p:nvSpPr>
          <p:cNvPr id="79" name="Shape 77"/>
          <p:cNvSpPr/>
          <p:nvPr/>
        </p:nvSpPr>
        <p:spPr>
          <a:xfrm>
            <a:off x="320040" y="4169664"/>
            <a:ext cx="1920240" cy="32004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0" name="Text 78"/>
          <p:cNvSpPr/>
          <p:nvPr/>
        </p:nvSpPr>
        <p:spPr>
          <a:xfrm>
            <a:off x="393192" y="4169664"/>
            <a:ext cx="177393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Change Mgmt &amp; Training</a:t>
            </a:r>
            <a:endParaRPr lang="en-US" sz="850" dirty="0"/>
          </a:p>
        </p:txBody>
      </p:sp>
      <p:sp>
        <p:nvSpPr>
          <p:cNvPr id="81" name="Shape 79"/>
          <p:cNvSpPr/>
          <p:nvPr/>
        </p:nvSpPr>
        <p:spPr>
          <a:xfrm>
            <a:off x="2240280" y="4169664"/>
            <a:ext cx="1737360" cy="32004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2" name="Text 80"/>
          <p:cNvSpPr/>
          <p:nvPr/>
        </p:nvSpPr>
        <p:spPr>
          <a:xfrm>
            <a:off x="2313432" y="4169664"/>
            <a:ext cx="15910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50" dirty="0"/>
          </a:p>
        </p:txBody>
      </p:sp>
      <p:sp>
        <p:nvSpPr>
          <p:cNvPr id="83" name="Shape 81"/>
          <p:cNvSpPr/>
          <p:nvPr/>
        </p:nvSpPr>
        <p:spPr>
          <a:xfrm>
            <a:off x="3977640" y="4169664"/>
            <a:ext cx="2194560" cy="32004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4" name="Text 82"/>
          <p:cNvSpPr/>
          <p:nvPr/>
        </p:nvSpPr>
        <p:spPr>
          <a:xfrm>
            <a:off x="4050792" y="4169664"/>
            <a:ext cx="20482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why; build competence and confidence in teams</a:t>
            </a:r>
            <a:endParaRPr lang="en-US" sz="750" dirty="0"/>
          </a:p>
        </p:txBody>
      </p:sp>
      <p:sp>
        <p:nvSpPr>
          <p:cNvPr id="85" name="Shape 83"/>
          <p:cNvSpPr/>
          <p:nvPr/>
        </p:nvSpPr>
        <p:spPr>
          <a:xfrm>
            <a:off x="6172200" y="4169664"/>
            <a:ext cx="1005840" cy="32004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7178040" y="4169664"/>
            <a:ext cx="1783080" cy="320040"/>
          </a:xfrm>
          <a:prstGeom prst="rect">
            <a:avLst/>
          </a:prstGeom>
          <a:solidFill>
            <a:srgbClr val="003366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87" name="Text 85"/>
          <p:cNvSpPr/>
          <p:nvPr/>
        </p:nvSpPr>
        <p:spPr>
          <a:xfrm>
            <a:off x="7251192" y="4169664"/>
            <a:ext cx="163677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Often underfunded</a:t>
            </a:r>
            <a:endParaRPr lang="en-US" sz="850" dirty="0"/>
          </a:p>
        </p:txBody>
      </p:sp>
      <p:sp>
        <p:nvSpPr>
          <p:cNvPr id="88" name="Shape 86"/>
          <p:cNvSpPr/>
          <p:nvPr/>
        </p:nvSpPr>
        <p:spPr>
          <a:xfrm>
            <a:off x="320040" y="4517136"/>
            <a:ext cx="1920240" cy="32004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9" name="Text 87"/>
          <p:cNvSpPr/>
          <p:nvPr/>
        </p:nvSpPr>
        <p:spPr>
          <a:xfrm>
            <a:off x="393192" y="4517136"/>
            <a:ext cx="177393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Executive Sponsor</a:t>
            </a:r>
            <a:endParaRPr lang="en-US" sz="850" dirty="0"/>
          </a:p>
        </p:txBody>
      </p:sp>
      <p:sp>
        <p:nvSpPr>
          <p:cNvPr id="90" name="Shape 88"/>
          <p:cNvSpPr/>
          <p:nvPr/>
        </p:nvSpPr>
        <p:spPr>
          <a:xfrm>
            <a:off x="2240280" y="4517136"/>
            <a:ext cx="1737360" cy="32004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1" name="Text 89"/>
          <p:cNvSpPr/>
          <p:nvPr/>
        </p:nvSpPr>
        <p:spPr>
          <a:xfrm>
            <a:off x="2313432" y="4517136"/>
            <a:ext cx="15910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50" dirty="0"/>
          </a:p>
        </p:txBody>
      </p:sp>
      <p:sp>
        <p:nvSpPr>
          <p:cNvPr id="92" name="Shape 90"/>
          <p:cNvSpPr/>
          <p:nvPr/>
        </p:nvSpPr>
        <p:spPr>
          <a:xfrm>
            <a:off x="3977640" y="4517136"/>
            <a:ext cx="2194560" cy="32004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3" name="Text 91"/>
          <p:cNvSpPr/>
          <p:nvPr/>
        </p:nvSpPr>
        <p:spPr>
          <a:xfrm>
            <a:off x="4050792" y="4517136"/>
            <a:ext cx="20482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Unblock decisions; set the tone; hold team accountable</a:t>
            </a:r>
            <a:endParaRPr lang="en-US" sz="750" dirty="0"/>
          </a:p>
        </p:txBody>
      </p:sp>
      <p:sp>
        <p:nvSpPr>
          <p:cNvPr id="94" name="Shape 92"/>
          <p:cNvSpPr/>
          <p:nvPr/>
        </p:nvSpPr>
        <p:spPr>
          <a:xfrm>
            <a:off x="6172200" y="4517136"/>
            <a:ext cx="1005840" cy="32004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7178040" y="4517136"/>
            <a:ext cx="1783080" cy="32004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ROLES MAPPING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B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Roles Mapping — Team Cards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card per role — name, function, and key deliverable at a glance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Roles Mapping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89888"/>
            <a:ext cx="2029968" cy="1298448"/>
          </a:xfrm>
          <a:prstGeom prst="rect">
            <a:avLst/>
          </a:prstGeom>
          <a:solidFill>
            <a:srgbClr val="002D55"/>
          </a:solidFill>
          <a:ln w="1905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20040" y="1389888"/>
            <a:ext cx="2029968" cy="54864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618488" y="1481328"/>
            <a:ext cx="658368" cy="201168"/>
          </a:xfrm>
          <a:prstGeom prst="roundRect">
            <a:avLst>
              <a:gd name="adj" fmla="val 22727"/>
            </a:avLst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618488" y="1481328"/>
            <a:ext cx="6583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</a:t>
            </a:r>
            <a:endParaRPr lang="en-US" sz="700" dirty="0"/>
          </a:p>
        </p:txBody>
      </p:sp>
      <p:sp>
        <p:nvSpPr>
          <p:cNvPr id="14" name="Text 12"/>
          <p:cNvSpPr/>
          <p:nvPr/>
        </p:nvSpPr>
        <p:spPr>
          <a:xfrm>
            <a:off x="411480" y="1499616"/>
            <a:ext cx="12070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</a:t>
            </a:r>
            <a:endParaRPr lang="en-US" sz="1200" dirty="0"/>
          </a:p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Engineer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11480" y="1920240"/>
            <a:ext cx="1847088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16" name="Text 14"/>
          <p:cNvSpPr/>
          <p:nvPr/>
        </p:nvSpPr>
        <p:spPr>
          <a:xfrm>
            <a:off x="411480" y="1956816"/>
            <a:ext cx="51206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905256" y="1956816"/>
            <a:ext cx="13533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/ Team</a:t>
            </a:r>
            <a:endParaRPr lang="en-US" sz="800" dirty="0"/>
          </a:p>
        </p:txBody>
      </p:sp>
      <p:sp>
        <p:nvSpPr>
          <p:cNvPr id="18" name="Shape 16"/>
          <p:cNvSpPr/>
          <p:nvPr/>
        </p:nvSpPr>
        <p:spPr>
          <a:xfrm>
            <a:off x="411480" y="2194560"/>
            <a:ext cx="1847088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19" name="Text 17"/>
          <p:cNvSpPr/>
          <p:nvPr/>
        </p:nvSpPr>
        <p:spPr>
          <a:xfrm>
            <a:off x="411480" y="2231136"/>
            <a:ext cx="7498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Output:</a:t>
            </a:r>
            <a:endParaRPr lang="en-US" sz="750" dirty="0"/>
          </a:p>
        </p:txBody>
      </p:sp>
      <p:sp>
        <p:nvSpPr>
          <p:cNvPr id="20" name="Text 18"/>
          <p:cNvSpPr/>
          <p:nvPr/>
        </p:nvSpPr>
        <p:spPr>
          <a:xfrm>
            <a:off x="1161288" y="2231136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Current-state process map</a:t>
            </a:r>
            <a:endParaRPr lang="en-US" sz="750" dirty="0"/>
          </a:p>
        </p:txBody>
      </p:sp>
      <p:sp>
        <p:nvSpPr>
          <p:cNvPr id="21" name="Shape 19"/>
          <p:cNvSpPr/>
          <p:nvPr/>
        </p:nvSpPr>
        <p:spPr>
          <a:xfrm>
            <a:off x="2532888" y="1389888"/>
            <a:ext cx="2029968" cy="1298448"/>
          </a:xfrm>
          <a:prstGeom prst="rect">
            <a:avLst/>
          </a:prstGeom>
          <a:solidFill>
            <a:srgbClr val="002D55"/>
          </a:solidFill>
          <a:ln w="1905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2532888" y="1389888"/>
            <a:ext cx="2029968" cy="54864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3831336" y="1481328"/>
            <a:ext cx="658368" cy="201168"/>
          </a:xfrm>
          <a:prstGeom prst="roundRect">
            <a:avLst>
              <a:gd name="adj" fmla="val 22727"/>
            </a:avLst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831336" y="1481328"/>
            <a:ext cx="6583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</a:t>
            </a:r>
            <a:endParaRPr lang="en-US" sz="700" dirty="0"/>
          </a:p>
        </p:txBody>
      </p:sp>
      <p:sp>
        <p:nvSpPr>
          <p:cNvPr id="25" name="Text 23"/>
          <p:cNvSpPr/>
          <p:nvPr/>
        </p:nvSpPr>
        <p:spPr>
          <a:xfrm>
            <a:off x="2624328" y="1499616"/>
            <a:ext cx="12070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</a:t>
            </a:r>
            <a:endParaRPr lang="en-US" sz="1200" dirty="0"/>
          </a:p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Engineer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2624328" y="1920240"/>
            <a:ext cx="1847088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27" name="Text 25"/>
          <p:cNvSpPr/>
          <p:nvPr/>
        </p:nvSpPr>
        <p:spPr>
          <a:xfrm>
            <a:off x="2624328" y="1956816"/>
            <a:ext cx="51206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3118104" y="1956816"/>
            <a:ext cx="13533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/ Team</a:t>
            </a:r>
            <a:endParaRPr lang="en-US" sz="800" dirty="0"/>
          </a:p>
        </p:txBody>
      </p:sp>
      <p:sp>
        <p:nvSpPr>
          <p:cNvPr id="29" name="Shape 27"/>
          <p:cNvSpPr/>
          <p:nvPr/>
        </p:nvSpPr>
        <p:spPr>
          <a:xfrm>
            <a:off x="2624328" y="2194560"/>
            <a:ext cx="1847088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30" name="Text 28"/>
          <p:cNvSpPr/>
          <p:nvPr/>
        </p:nvSpPr>
        <p:spPr>
          <a:xfrm>
            <a:off x="2624328" y="2231136"/>
            <a:ext cx="7498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Output:</a:t>
            </a:r>
            <a:endParaRPr lang="en-US" sz="750" dirty="0"/>
          </a:p>
        </p:txBody>
      </p:sp>
      <p:sp>
        <p:nvSpPr>
          <p:cNvPr id="31" name="Text 29"/>
          <p:cNvSpPr/>
          <p:nvPr/>
        </p:nvSpPr>
        <p:spPr>
          <a:xfrm>
            <a:off x="3374136" y="2231136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 checklist + defect log</a:t>
            </a:r>
            <a:endParaRPr lang="en-US" sz="750" dirty="0"/>
          </a:p>
        </p:txBody>
      </p:sp>
      <p:sp>
        <p:nvSpPr>
          <p:cNvPr id="32" name="Shape 30"/>
          <p:cNvSpPr/>
          <p:nvPr/>
        </p:nvSpPr>
        <p:spPr>
          <a:xfrm>
            <a:off x="4745736" y="1389888"/>
            <a:ext cx="2029968" cy="1298448"/>
          </a:xfrm>
          <a:prstGeom prst="rect">
            <a:avLst/>
          </a:prstGeom>
          <a:solidFill>
            <a:srgbClr val="002D55"/>
          </a:solidFill>
          <a:ln w="1905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3" name="Shape 31"/>
          <p:cNvSpPr/>
          <p:nvPr/>
        </p:nvSpPr>
        <p:spPr>
          <a:xfrm>
            <a:off x="4745736" y="1389888"/>
            <a:ext cx="2029968" cy="54864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6044184" y="1481328"/>
            <a:ext cx="658368" cy="201168"/>
          </a:xfrm>
          <a:prstGeom prst="roundRect">
            <a:avLst>
              <a:gd name="adj" fmla="val 22727"/>
            </a:avLst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044184" y="1481328"/>
            <a:ext cx="6583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</a:t>
            </a:r>
            <a:endParaRPr lang="en-US" sz="700" dirty="0"/>
          </a:p>
        </p:txBody>
      </p:sp>
      <p:sp>
        <p:nvSpPr>
          <p:cNvPr id="36" name="Text 34"/>
          <p:cNvSpPr/>
          <p:nvPr/>
        </p:nvSpPr>
        <p:spPr>
          <a:xfrm>
            <a:off x="4837176" y="1499616"/>
            <a:ext cx="12070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</a:t>
            </a:r>
            <a:endParaRPr lang="en-US" sz="1200" dirty="0"/>
          </a:p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Manager</a:t>
            </a:r>
            <a:endParaRPr lang="en-US" sz="1200" dirty="0"/>
          </a:p>
        </p:txBody>
      </p:sp>
      <p:sp>
        <p:nvSpPr>
          <p:cNvPr id="37" name="Shape 35"/>
          <p:cNvSpPr/>
          <p:nvPr/>
        </p:nvSpPr>
        <p:spPr>
          <a:xfrm>
            <a:off x="4837176" y="1920240"/>
            <a:ext cx="1847088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38" name="Text 36"/>
          <p:cNvSpPr/>
          <p:nvPr/>
        </p:nvSpPr>
        <p:spPr>
          <a:xfrm>
            <a:off x="4837176" y="1956816"/>
            <a:ext cx="51206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</a:t>
            </a:r>
            <a:endParaRPr lang="en-US" sz="800" dirty="0"/>
          </a:p>
        </p:txBody>
      </p:sp>
      <p:sp>
        <p:nvSpPr>
          <p:cNvPr id="39" name="Text 37"/>
          <p:cNvSpPr/>
          <p:nvPr/>
        </p:nvSpPr>
        <p:spPr>
          <a:xfrm>
            <a:off x="5330952" y="1956816"/>
            <a:ext cx="13533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/ Team</a:t>
            </a:r>
            <a:endParaRPr lang="en-US" sz="800" dirty="0"/>
          </a:p>
        </p:txBody>
      </p:sp>
      <p:sp>
        <p:nvSpPr>
          <p:cNvPr id="40" name="Shape 38"/>
          <p:cNvSpPr/>
          <p:nvPr/>
        </p:nvSpPr>
        <p:spPr>
          <a:xfrm>
            <a:off x="4837176" y="2194560"/>
            <a:ext cx="1847088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41" name="Text 39"/>
          <p:cNvSpPr/>
          <p:nvPr/>
        </p:nvSpPr>
        <p:spPr>
          <a:xfrm>
            <a:off x="4837176" y="2231136"/>
            <a:ext cx="7498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Output:</a:t>
            </a:r>
            <a:endParaRPr lang="en-US" sz="750" dirty="0"/>
          </a:p>
        </p:txBody>
      </p:sp>
      <p:sp>
        <p:nvSpPr>
          <p:cNvPr id="42" name="Text 40"/>
          <p:cNvSpPr/>
          <p:nvPr/>
        </p:nvSpPr>
        <p:spPr>
          <a:xfrm>
            <a:off x="5586984" y="2231136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 story + acceptance crit.</a:t>
            </a:r>
            <a:endParaRPr lang="en-US" sz="750" dirty="0"/>
          </a:p>
        </p:txBody>
      </p:sp>
      <p:sp>
        <p:nvSpPr>
          <p:cNvPr id="43" name="Shape 41"/>
          <p:cNvSpPr/>
          <p:nvPr/>
        </p:nvSpPr>
        <p:spPr>
          <a:xfrm>
            <a:off x="6958584" y="1389888"/>
            <a:ext cx="2029968" cy="1298448"/>
          </a:xfrm>
          <a:prstGeom prst="rect">
            <a:avLst/>
          </a:prstGeom>
          <a:solidFill>
            <a:srgbClr val="002D55"/>
          </a:solidFill>
          <a:ln w="1905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44" name="Shape 42"/>
          <p:cNvSpPr/>
          <p:nvPr/>
        </p:nvSpPr>
        <p:spPr>
          <a:xfrm>
            <a:off x="6958584" y="1389888"/>
            <a:ext cx="2029968" cy="54864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8257032" y="1481328"/>
            <a:ext cx="658368" cy="201168"/>
          </a:xfrm>
          <a:prstGeom prst="roundRect">
            <a:avLst>
              <a:gd name="adj" fmla="val 22727"/>
            </a:avLst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8257032" y="1481328"/>
            <a:ext cx="6583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</a:t>
            </a:r>
            <a:endParaRPr lang="en-US" sz="700" dirty="0"/>
          </a:p>
        </p:txBody>
      </p:sp>
      <p:sp>
        <p:nvSpPr>
          <p:cNvPr id="47" name="Text 45"/>
          <p:cNvSpPr/>
          <p:nvPr/>
        </p:nvSpPr>
        <p:spPr>
          <a:xfrm>
            <a:off x="7050024" y="1499616"/>
            <a:ext cx="12070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PMO Lead</a:t>
            </a:r>
            <a:endParaRPr lang="en-US" sz="1200" dirty="0"/>
          </a:p>
        </p:txBody>
      </p:sp>
      <p:sp>
        <p:nvSpPr>
          <p:cNvPr id="48" name="Shape 46"/>
          <p:cNvSpPr/>
          <p:nvPr/>
        </p:nvSpPr>
        <p:spPr>
          <a:xfrm>
            <a:off x="7050024" y="1920240"/>
            <a:ext cx="1847088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49" name="Text 47"/>
          <p:cNvSpPr/>
          <p:nvPr/>
        </p:nvSpPr>
        <p:spPr>
          <a:xfrm>
            <a:off x="7050024" y="1956816"/>
            <a:ext cx="51206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</a:t>
            </a:r>
            <a:endParaRPr lang="en-US" sz="800" dirty="0"/>
          </a:p>
        </p:txBody>
      </p:sp>
      <p:sp>
        <p:nvSpPr>
          <p:cNvPr id="50" name="Text 48"/>
          <p:cNvSpPr/>
          <p:nvPr/>
        </p:nvSpPr>
        <p:spPr>
          <a:xfrm>
            <a:off x="7543800" y="1956816"/>
            <a:ext cx="13533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/ Team</a:t>
            </a:r>
            <a:endParaRPr lang="en-US" sz="800" dirty="0"/>
          </a:p>
        </p:txBody>
      </p:sp>
      <p:sp>
        <p:nvSpPr>
          <p:cNvPr id="51" name="Shape 49"/>
          <p:cNvSpPr/>
          <p:nvPr/>
        </p:nvSpPr>
        <p:spPr>
          <a:xfrm>
            <a:off x="7050024" y="2194560"/>
            <a:ext cx="1847088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52" name="Text 50"/>
          <p:cNvSpPr/>
          <p:nvPr/>
        </p:nvSpPr>
        <p:spPr>
          <a:xfrm>
            <a:off x="7050024" y="2231136"/>
            <a:ext cx="7498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Output:</a:t>
            </a:r>
            <a:endParaRPr lang="en-US" sz="750" dirty="0"/>
          </a:p>
        </p:txBody>
      </p:sp>
      <p:sp>
        <p:nvSpPr>
          <p:cNvPr id="53" name="Text 51"/>
          <p:cNvSpPr/>
          <p:nvPr/>
        </p:nvSpPr>
        <p:spPr>
          <a:xfrm>
            <a:off x="7799832" y="2231136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plan + risk register</a:t>
            </a:r>
            <a:endParaRPr lang="en-US" sz="750" dirty="0"/>
          </a:p>
        </p:txBody>
      </p:sp>
      <p:sp>
        <p:nvSpPr>
          <p:cNvPr id="54" name="Shape 52"/>
          <p:cNvSpPr/>
          <p:nvPr/>
        </p:nvSpPr>
        <p:spPr>
          <a:xfrm>
            <a:off x="320040" y="2871216"/>
            <a:ext cx="2029968" cy="1298448"/>
          </a:xfrm>
          <a:prstGeom prst="rect">
            <a:avLst/>
          </a:prstGeom>
          <a:solidFill>
            <a:srgbClr val="002D55"/>
          </a:solidFill>
          <a:ln w="19050">
            <a:solidFill>
              <a:srgbClr val="6699CC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55" name="Shape 53"/>
          <p:cNvSpPr/>
          <p:nvPr/>
        </p:nvSpPr>
        <p:spPr>
          <a:xfrm>
            <a:off x="320040" y="2871216"/>
            <a:ext cx="2029968" cy="54864"/>
          </a:xfrm>
          <a:prstGeom prst="rect">
            <a:avLst/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1618488" y="2962656"/>
            <a:ext cx="658368" cy="201168"/>
          </a:xfrm>
          <a:prstGeom prst="roundRect">
            <a:avLst>
              <a:gd name="adj" fmla="val 22727"/>
            </a:avLst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1618488" y="2962656"/>
            <a:ext cx="6583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Advisory</a:t>
            </a:r>
            <a:endParaRPr lang="en-US" sz="700" dirty="0"/>
          </a:p>
        </p:txBody>
      </p:sp>
      <p:sp>
        <p:nvSpPr>
          <p:cNvPr id="58" name="Text 56"/>
          <p:cNvSpPr/>
          <p:nvPr/>
        </p:nvSpPr>
        <p:spPr>
          <a:xfrm>
            <a:off x="411480" y="2980944"/>
            <a:ext cx="12070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SME</a:t>
            </a:r>
            <a:endParaRPr lang="en-US" sz="1200" dirty="0"/>
          </a:p>
        </p:txBody>
      </p:sp>
      <p:sp>
        <p:nvSpPr>
          <p:cNvPr id="59" name="Shape 57"/>
          <p:cNvSpPr/>
          <p:nvPr/>
        </p:nvSpPr>
        <p:spPr>
          <a:xfrm>
            <a:off x="411480" y="3401568"/>
            <a:ext cx="1847088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60" name="Text 58"/>
          <p:cNvSpPr/>
          <p:nvPr/>
        </p:nvSpPr>
        <p:spPr>
          <a:xfrm>
            <a:off x="411480" y="3438144"/>
            <a:ext cx="51206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</a:t>
            </a:r>
            <a:endParaRPr lang="en-US" sz="800" dirty="0"/>
          </a:p>
        </p:txBody>
      </p:sp>
      <p:sp>
        <p:nvSpPr>
          <p:cNvPr id="61" name="Text 59"/>
          <p:cNvSpPr/>
          <p:nvPr/>
        </p:nvSpPr>
        <p:spPr>
          <a:xfrm>
            <a:off x="905256" y="3438144"/>
            <a:ext cx="13533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/ Team</a:t>
            </a:r>
            <a:endParaRPr lang="en-US" sz="800" dirty="0"/>
          </a:p>
        </p:txBody>
      </p:sp>
      <p:sp>
        <p:nvSpPr>
          <p:cNvPr id="62" name="Shape 60"/>
          <p:cNvSpPr/>
          <p:nvPr/>
        </p:nvSpPr>
        <p:spPr>
          <a:xfrm>
            <a:off x="411480" y="3675888"/>
            <a:ext cx="1847088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63" name="Text 61"/>
          <p:cNvSpPr/>
          <p:nvPr/>
        </p:nvSpPr>
        <p:spPr>
          <a:xfrm>
            <a:off x="411480" y="3712464"/>
            <a:ext cx="7498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Output:</a:t>
            </a:r>
            <a:endParaRPr lang="en-US" sz="750" dirty="0"/>
          </a:p>
        </p:txBody>
      </p:sp>
      <p:sp>
        <p:nvSpPr>
          <p:cNvPr id="64" name="Text 62"/>
          <p:cNvSpPr/>
          <p:nvPr/>
        </p:nvSpPr>
        <p:spPr>
          <a:xfrm>
            <a:off x="1161288" y="3712464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As-is process validation</a:t>
            </a:r>
            <a:endParaRPr lang="en-US" sz="750" dirty="0"/>
          </a:p>
        </p:txBody>
      </p:sp>
      <p:sp>
        <p:nvSpPr>
          <p:cNvPr id="65" name="Shape 63"/>
          <p:cNvSpPr/>
          <p:nvPr/>
        </p:nvSpPr>
        <p:spPr>
          <a:xfrm>
            <a:off x="2532888" y="2871216"/>
            <a:ext cx="2029968" cy="1298448"/>
          </a:xfrm>
          <a:prstGeom prst="rect">
            <a:avLst/>
          </a:prstGeom>
          <a:solidFill>
            <a:srgbClr val="002D55"/>
          </a:solidFill>
          <a:ln w="19050">
            <a:solidFill>
              <a:srgbClr val="6699CC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66" name="Shape 64"/>
          <p:cNvSpPr/>
          <p:nvPr/>
        </p:nvSpPr>
        <p:spPr>
          <a:xfrm>
            <a:off x="2532888" y="2871216"/>
            <a:ext cx="2029968" cy="54864"/>
          </a:xfrm>
          <a:prstGeom prst="rect">
            <a:avLst/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3831336" y="2962656"/>
            <a:ext cx="658368" cy="201168"/>
          </a:xfrm>
          <a:prstGeom prst="roundRect">
            <a:avLst>
              <a:gd name="adj" fmla="val 22727"/>
            </a:avLst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3831336" y="2962656"/>
            <a:ext cx="6583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Advisory</a:t>
            </a:r>
            <a:endParaRPr lang="en-US" sz="700" dirty="0"/>
          </a:p>
        </p:txBody>
      </p:sp>
      <p:sp>
        <p:nvSpPr>
          <p:cNvPr id="69" name="Text 67"/>
          <p:cNvSpPr/>
          <p:nvPr/>
        </p:nvSpPr>
        <p:spPr>
          <a:xfrm>
            <a:off x="2624328" y="2980944"/>
            <a:ext cx="12070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Analyst</a:t>
            </a:r>
            <a:endParaRPr lang="en-US" sz="1200" dirty="0"/>
          </a:p>
        </p:txBody>
      </p:sp>
      <p:sp>
        <p:nvSpPr>
          <p:cNvPr id="70" name="Shape 68"/>
          <p:cNvSpPr/>
          <p:nvPr/>
        </p:nvSpPr>
        <p:spPr>
          <a:xfrm>
            <a:off x="2624328" y="3401568"/>
            <a:ext cx="1847088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71" name="Text 69"/>
          <p:cNvSpPr/>
          <p:nvPr/>
        </p:nvSpPr>
        <p:spPr>
          <a:xfrm>
            <a:off x="2624328" y="3438144"/>
            <a:ext cx="51206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</a:t>
            </a:r>
            <a:endParaRPr lang="en-US" sz="800" dirty="0"/>
          </a:p>
        </p:txBody>
      </p:sp>
      <p:sp>
        <p:nvSpPr>
          <p:cNvPr id="72" name="Text 70"/>
          <p:cNvSpPr/>
          <p:nvPr/>
        </p:nvSpPr>
        <p:spPr>
          <a:xfrm>
            <a:off x="3118104" y="3438144"/>
            <a:ext cx="13533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/ Team</a:t>
            </a:r>
            <a:endParaRPr lang="en-US" sz="800" dirty="0"/>
          </a:p>
        </p:txBody>
      </p:sp>
      <p:sp>
        <p:nvSpPr>
          <p:cNvPr id="73" name="Shape 71"/>
          <p:cNvSpPr/>
          <p:nvPr/>
        </p:nvSpPr>
        <p:spPr>
          <a:xfrm>
            <a:off x="2624328" y="3675888"/>
            <a:ext cx="1847088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74" name="Text 72"/>
          <p:cNvSpPr/>
          <p:nvPr/>
        </p:nvSpPr>
        <p:spPr>
          <a:xfrm>
            <a:off x="2624328" y="3712464"/>
            <a:ext cx="7498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Output:</a:t>
            </a:r>
            <a:endParaRPr lang="en-US" sz="750" dirty="0"/>
          </a:p>
        </p:txBody>
      </p:sp>
      <p:sp>
        <p:nvSpPr>
          <p:cNvPr id="75" name="Text 73"/>
          <p:cNvSpPr/>
          <p:nvPr/>
        </p:nvSpPr>
        <p:spPr>
          <a:xfrm>
            <a:off x="3374136" y="3712464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KPI dashboard + baseline</a:t>
            </a:r>
            <a:endParaRPr lang="en-US" sz="750" dirty="0"/>
          </a:p>
        </p:txBody>
      </p:sp>
      <p:sp>
        <p:nvSpPr>
          <p:cNvPr id="76" name="Shape 74"/>
          <p:cNvSpPr/>
          <p:nvPr/>
        </p:nvSpPr>
        <p:spPr>
          <a:xfrm>
            <a:off x="4745736" y="2871216"/>
            <a:ext cx="2029968" cy="1298448"/>
          </a:xfrm>
          <a:prstGeom prst="rect">
            <a:avLst/>
          </a:prstGeom>
          <a:solidFill>
            <a:srgbClr val="002D55"/>
          </a:solidFill>
          <a:ln w="19050">
            <a:solidFill>
              <a:srgbClr val="6699CC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77" name="Shape 75"/>
          <p:cNvSpPr/>
          <p:nvPr/>
        </p:nvSpPr>
        <p:spPr>
          <a:xfrm>
            <a:off x="4745736" y="2871216"/>
            <a:ext cx="2029968" cy="54864"/>
          </a:xfrm>
          <a:prstGeom prst="rect">
            <a:avLst/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6044184" y="2962656"/>
            <a:ext cx="658368" cy="201168"/>
          </a:xfrm>
          <a:prstGeom prst="roundRect">
            <a:avLst>
              <a:gd name="adj" fmla="val 22727"/>
            </a:avLst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9" name="Text 77"/>
          <p:cNvSpPr/>
          <p:nvPr/>
        </p:nvSpPr>
        <p:spPr>
          <a:xfrm>
            <a:off x="6044184" y="2962656"/>
            <a:ext cx="6583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People</a:t>
            </a:r>
            <a:endParaRPr lang="en-US" sz="700" dirty="0"/>
          </a:p>
        </p:txBody>
      </p:sp>
      <p:sp>
        <p:nvSpPr>
          <p:cNvPr id="80" name="Text 78"/>
          <p:cNvSpPr/>
          <p:nvPr/>
        </p:nvSpPr>
        <p:spPr>
          <a:xfrm>
            <a:off x="4837176" y="2980944"/>
            <a:ext cx="12070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Change Mgmt</a:t>
            </a:r>
            <a:endParaRPr lang="en-US" sz="1200" dirty="0"/>
          </a:p>
        </p:txBody>
      </p:sp>
      <p:sp>
        <p:nvSpPr>
          <p:cNvPr id="81" name="Shape 79"/>
          <p:cNvSpPr/>
          <p:nvPr/>
        </p:nvSpPr>
        <p:spPr>
          <a:xfrm>
            <a:off x="4837176" y="3401568"/>
            <a:ext cx="1847088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82" name="Text 80"/>
          <p:cNvSpPr/>
          <p:nvPr/>
        </p:nvSpPr>
        <p:spPr>
          <a:xfrm>
            <a:off x="4837176" y="3438144"/>
            <a:ext cx="51206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</a:t>
            </a:r>
            <a:endParaRPr lang="en-US" sz="800" dirty="0"/>
          </a:p>
        </p:txBody>
      </p:sp>
      <p:sp>
        <p:nvSpPr>
          <p:cNvPr id="83" name="Text 81"/>
          <p:cNvSpPr/>
          <p:nvPr/>
        </p:nvSpPr>
        <p:spPr>
          <a:xfrm>
            <a:off x="5330952" y="3438144"/>
            <a:ext cx="13533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/ Team</a:t>
            </a:r>
            <a:endParaRPr lang="en-US" sz="800" dirty="0"/>
          </a:p>
        </p:txBody>
      </p:sp>
      <p:sp>
        <p:nvSpPr>
          <p:cNvPr id="84" name="Shape 82"/>
          <p:cNvSpPr/>
          <p:nvPr/>
        </p:nvSpPr>
        <p:spPr>
          <a:xfrm>
            <a:off x="4837176" y="3675888"/>
            <a:ext cx="1847088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85" name="Text 83"/>
          <p:cNvSpPr/>
          <p:nvPr/>
        </p:nvSpPr>
        <p:spPr>
          <a:xfrm>
            <a:off x="4837176" y="3712464"/>
            <a:ext cx="7498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Output:</a:t>
            </a:r>
            <a:endParaRPr lang="en-US" sz="750" dirty="0"/>
          </a:p>
        </p:txBody>
      </p:sp>
      <p:sp>
        <p:nvSpPr>
          <p:cNvPr id="86" name="Text 84"/>
          <p:cNvSpPr/>
          <p:nvPr/>
        </p:nvSpPr>
        <p:spPr>
          <a:xfrm>
            <a:off x="5586984" y="3712464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Comms plan + training kit</a:t>
            </a:r>
            <a:endParaRPr lang="en-US" sz="750" dirty="0"/>
          </a:p>
        </p:txBody>
      </p:sp>
      <p:sp>
        <p:nvSpPr>
          <p:cNvPr id="87" name="Shape 85"/>
          <p:cNvSpPr/>
          <p:nvPr/>
        </p:nvSpPr>
        <p:spPr>
          <a:xfrm>
            <a:off x="6958584" y="2871216"/>
            <a:ext cx="2029968" cy="1298448"/>
          </a:xfrm>
          <a:prstGeom prst="rect">
            <a:avLst/>
          </a:prstGeom>
          <a:solidFill>
            <a:srgbClr val="002D55"/>
          </a:solidFill>
          <a:ln w="1905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88" name="Shape 86"/>
          <p:cNvSpPr/>
          <p:nvPr/>
        </p:nvSpPr>
        <p:spPr>
          <a:xfrm>
            <a:off x="6958584" y="2871216"/>
            <a:ext cx="2029968" cy="54864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8257032" y="2962656"/>
            <a:ext cx="658368" cy="201168"/>
          </a:xfrm>
          <a:prstGeom prst="roundRect">
            <a:avLst>
              <a:gd name="adj" fmla="val 22727"/>
            </a:avLst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0" name="Text 88"/>
          <p:cNvSpPr/>
          <p:nvPr/>
        </p:nvSpPr>
        <p:spPr>
          <a:xfrm>
            <a:off x="8257032" y="2962656"/>
            <a:ext cx="6583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</a:t>
            </a:r>
            <a:endParaRPr lang="en-US" sz="700" dirty="0"/>
          </a:p>
        </p:txBody>
      </p:sp>
      <p:sp>
        <p:nvSpPr>
          <p:cNvPr id="91" name="Text 89"/>
          <p:cNvSpPr/>
          <p:nvPr/>
        </p:nvSpPr>
        <p:spPr>
          <a:xfrm>
            <a:off x="7050024" y="2980944"/>
            <a:ext cx="12070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 Sponsor</a:t>
            </a:r>
            <a:endParaRPr lang="en-US" sz="1200" dirty="0"/>
          </a:p>
        </p:txBody>
      </p:sp>
      <p:sp>
        <p:nvSpPr>
          <p:cNvPr id="92" name="Shape 90"/>
          <p:cNvSpPr/>
          <p:nvPr/>
        </p:nvSpPr>
        <p:spPr>
          <a:xfrm>
            <a:off x="7050024" y="3401568"/>
            <a:ext cx="1847088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93" name="Text 91"/>
          <p:cNvSpPr/>
          <p:nvPr/>
        </p:nvSpPr>
        <p:spPr>
          <a:xfrm>
            <a:off x="7050024" y="3438144"/>
            <a:ext cx="51206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</a:t>
            </a:r>
            <a:endParaRPr lang="en-US" sz="800" dirty="0"/>
          </a:p>
        </p:txBody>
      </p:sp>
      <p:sp>
        <p:nvSpPr>
          <p:cNvPr id="94" name="Text 92"/>
          <p:cNvSpPr/>
          <p:nvPr/>
        </p:nvSpPr>
        <p:spPr>
          <a:xfrm>
            <a:off x="7543800" y="3438144"/>
            <a:ext cx="13533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/ Team</a:t>
            </a:r>
            <a:endParaRPr lang="en-US" sz="800" dirty="0"/>
          </a:p>
        </p:txBody>
      </p:sp>
      <p:sp>
        <p:nvSpPr>
          <p:cNvPr id="95" name="Shape 93"/>
          <p:cNvSpPr/>
          <p:nvPr/>
        </p:nvSpPr>
        <p:spPr>
          <a:xfrm>
            <a:off x="7050024" y="3675888"/>
            <a:ext cx="1847088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96" name="Text 94"/>
          <p:cNvSpPr/>
          <p:nvPr/>
        </p:nvSpPr>
        <p:spPr>
          <a:xfrm>
            <a:off x="7050024" y="3712464"/>
            <a:ext cx="7498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Output:</a:t>
            </a:r>
            <a:endParaRPr lang="en-US" sz="750" dirty="0"/>
          </a:p>
        </p:txBody>
      </p:sp>
      <p:sp>
        <p:nvSpPr>
          <p:cNvPr id="97" name="Text 95"/>
          <p:cNvSpPr/>
          <p:nvPr/>
        </p:nvSpPr>
        <p:spPr>
          <a:xfrm>
            <a:off x="7799832" y="3712464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 log + escalation path</a:t>
            </a:r>
            <a:endParaRPr lang="en-US" sz="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ROLES MAPPING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C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Responsibility Wheel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Visualise who holds the core functions — fill in name and load per segment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Roles Mapping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2999232" y="2679192"/>
            <a:ext cx="950976" cy="950976"/>
          </a:xfrm>
          <a:prstGeom prst="ellipse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2999232" y="2679192"/>
            <a:ext cx="950976" cy="9509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2990088" y="1650492"/>
            <a:ext cx="969264" cy="658368"/>
          </a:xfrm>
          <a:prstGeom prst="rect">
            <a:avLst/>
          </a:prstGeom>
          <a:solidFill>
            <a:srgbClr val="336699"/>
          </a:solidFill>
          <a:ln w="25400">
            <a:solidFill>
              <a:srgbClr val="001A33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2990088" y="1650492"/>
            <a:ext cx="96926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Eng.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3474720" y="2624328"/>
            <a:ext cx="0" cy="-278892"/>
          </a:xfrm>
          <a:prstGeom prst="line">
            <a:avLst/>
          </a:prstGeom>
          <a:noFill/>
          <a:ln w="12700">
            <a:solidFill>
              <a:srgbClr val="004D80"/>
            </a:solidFill>
            <a:prstDash val="dash"/>
          </a:ln>
        </p:spPr>
      </p:sp>
      <p:sp>
        <p:nvSpPr>
          <p:cNvPr id="15" name="Shape 13"/>
          <p:cNvSpPr/>
          <p:nvPr/>
        </p:nvSpPr>
        <p:spPr>
          <a:xfrm>
            <a:off x="3820941" y="1994643"/>
            <a:ext cx="969264" cy="658368"/>
          </a:xfrm>
          <a:prstGeom prst="rect">
            <a:avLst/>
          </a:prstGeom>
          <a:solidFill>
            <a:srgbClr val="6699CC">
              <a:alpha val="80000"/>
            </a:srgbClr>
          </a:solidFill>
          <a:ln w="25400">
            <a:solidFill>
              <a:srgbClr val="001A33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3820941" y="1994643"/>
            <a:ext cx="96926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Eng.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3849735" y="2779665"/>
            <a:ext cx="197206" cy="-197206"/>
          </a:xfrm>
          <a:prstGeom prst="line">
            <a:avLst/>
          </a:prstGeom>
          <a:noFill/>
          <a:ln w="12700">
            <a:solidFill>
              <a:srgbClr val="004D80"/>
            </a:solidFill>
            <a:prstDash val="dash"/>
          </a:ln>
        </p:spPr>
      </p:sp>
      <p:sp>
        <p:nvSpPr>
          <p:cNvPr id="18" name="Shape 16"/>
          <p:cNvSpPr/>
          <p:nvPr/>
        </p:nvSpPr>
        <p:spPr>
          <a:xfrm>
            <a:off x="4165092" y="2825496"/>
            <a:ext cx="969264" cy="658368"/>
          </a:xfrm>
          <a:prstGeom prst="rect">
            <a:avLst/>
          </a:prstGeom>
          <a:solidFill>
            <a:srgbClr val="FF6600"/>
          </a:solidFill>
          <a:ln w="25400">
            <a:solidFill>
              <a:srgbClr val="001A33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4165092" y="2825496"/>
            <a:ext cx="96926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Mgmt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4005072" y="3154680"/>
            <a:ext cx="278892" cy="0"/>
          </a:xfrm>
          <a:prstGeom prst="line">
            <a:avLst/>
          </a:prstGeom>
          <a:noFill/>
          <a:ln w="12700">
            <a:solidFill>
              <a:srgbClr val="004D80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3820941" y="3656349"/>
            <a:ext cx="969264" cy="658368"/>
          </a:xfrm>
          <a:prstGeom prst="rect">
            <a:avLst/>
          </a:prstGeom>
          <a:solidFill>
            <a:srgbClr val="336699">
              <a:alpha val="80000"/>
            </a:srgbClr>
          </a:solidFill>
          <a:ln w="25400">
            <a:solidFill>
              <a:srgbClr val="001A33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3820941" y="3656349"/>
            <a:ext cx="96926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PMO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3849735" y="3529695"/>
            <a:ext cx="197206" cy="197206"/>
          </a:xfrm>
          <a:prstGeom prst="line">
            <a:avLst/>
          </a:prstGeom>
          <a:noFill/>
          <a:ln w="12700">
            <a:solidFill>
              <a:srgbClr val="004D80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2990088" y="4000500"/>
            <a:ext cx="969264" cy="658368"/>
          </a:xfrm>
          <a:prstGeom prst="rect">
            <a:avLst/>
          </a:prstGeom>
          <a:solidFill>
            <a:srgbClr val="6699CC"/>
          </a:solidFill>
          <a:ln w="25400">
            <a:solidFill>
              <a:srgbClr val="001A33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2990088" y="4000500"/>
            <a:ext cx="96926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SME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3474720" y="3685032"/>
            <a:ext cx="0" cy="278892"/>
          </a:xfrm>
          <a:prstGeom prst="line">
            <a:avLst/>
          </a:prstGeom>
          <a:noFill/>
          <a:ln w="12700">
            <a:solidFill>
              <a:srgbClr val="004D80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2159235" y="3656349"/>
            <a:ext cx="969264" cy="658368"/>
          </a:xfrm>
          <a:prstGeom prst="rect">
            <a:avLst/>
          </a:prstGeom>
          <a:solidFill>
            <a:srgbClr val="FF6600">
              <a:alpha val="80000"/>
            </a:srgbClr>
          </a:solidFill>
          <a:ln w="25400">
            <a:solidFill>
              <a:srgbClr val="001A33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2159235" y="3656349"/>
            <a:ext cx="96926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Analysis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3099705" y="3529695"/>
            <a:ext cx="-197206" cy="197206"/>
          </a:xfrm>
          <a:prstGeom prst="line">
            <a:avLst/>
          </a:prstGeom>
          <a:noFill/>
          <a:ln w="12700">
            <a:solidFill>
              <a:srgbClr val="004D80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1815084" y="2825496"/>
            <a:ext cx="969264" cy="658368"/>
          </a:xfrm>
          <a:prstGeom prst="rect">
            <a:avLst/>
          </a:prstGeom>
          <a:solidFill>
            <a:srgbClr val="336699"/>
          </a:solidFill>
          <a:ln w="25400">
            <a:solidFill>
              <a:srgbClr val="001A33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1815084" y="2825496"/>
            <a:ext cx="96926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Change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Mgmt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2944368" y="3154680"/>
            <a:ext cx="-278892" cy="0"/>
          </a:xfrm>
          <a:prstGeom prst="line">
            <a:avLst/>
          </a:prstGeom>
          <a:noFill/>
          <a:ln w="12700">
            <a:solidFill>
              <a:srgbClr val="004D80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2159235" y="1994643"/>
            <a:ext cx="969264" cy="658368"/>
          </a:xfrm>
          <a:prstGeom prst="rect">
            <a:avLst/>
          </a:prstGeom>
          <a:solidFill>
            <a:srgbClr val="6699CC">
              <a:alpha val="80000"/>
            </a:srgbClr>
          </a:solidFill>
          <a:ln w="25400">
            <a:solidFill>
              <a:srgbClr val="001A33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4" name="Text 32"/>
          <p:cNvSpPr/>
          <p:nvPr/>
        </p:nvSpPr>
        <p:spPr>
          <a:xfrm>
            <a:off x="2159235" y="1994643"/>
            <a:ext cx="96926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Sponsor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3099705" y="2779665"/>
            <a:ext cx="-197206" cy="-197206"/>
          </a:xfrm>
          <a:prstGeom prst="line">
            <a:avLst/>
          </a:prstGeom>
          <a:noFill/>
          <a:ln w="12700">
            <a:solidFill>
              <a:srgbClr val="004D80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5532120" y="1389888"/>
            <a:ext cx="3273552" cy="329184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5532120" y="1389888"/>
            <a:ext cx="327355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  ·  Owner  ·  Load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5532120" y="1755648"/>
            <a:ext cx="3273552" cy="33832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5532120" y="1755648"/>
            <a:ext cx="54864" cy="338328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5641848" y="1755648"/>
            <a:ext cx="100584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Eng.</a:t>
            </a:r>
            <a:endParaRPr lang="en-US" sz="850" dirty="0"/>
          </a:p>
        </p:txBody>
      </p:sp>
      <p:sp>
        <p:nvSpPr>
          <p:cNvPr id="41" name="Text 39"/>
          <p:cNvSpPr/>
          <p:nvPr/>
        </p:nvSpPr>
        <p:spPr>
          <a:xfrm>
            <a:off x="6665976" y="1755648"/>
            <a:ext cx="118872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/ Team</a:t>
            </a:r>
            <a:endParaRPr lang="en-US" sz="850" dirty="0"/>
          </a:p>
        </p:txBody>
      </p:sp>
      <p:sp>
        <p:nvSpPr>
          <p:cNvPr id="42" name="Text 40"/>
          <p:cNvSpPr/>
          <p:nvPr/>
        </p:nvSpPr>
        <p:spPr>
          <a:xfrm>
            <a:off x="7872984" y="1755648"/>
            <a:ext cx="82296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 %</a:t>
            </a:r>
            <a:endParaRPr lang="en-US" sz="850" dirty="0"/>
          </a:p>
        </p:txBody>
      </p:sp>
      <p:sp>
        <p:nvSpPr>
          <p:cNvPr id="43" name="Shape 41"/>
          <p:cNvSpPr/>
          <p:nvPr/>
        </p:nvSpPr>
        <p:spPr>
          <a:xfrm>
            <a:off x="5532120" y="2121408"/>
            <a:ext cx="3273552" cy="33832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5532120" y="2121408"/>
            <a:ext cx="54864" cy="338328"/>
          </a:xfrm>
          <a:prstGeom prst="rect">
            <a:avLst/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5641848" y="2121408"/>
            <a:ext cx="100584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 Eng.</a:t>
            </a:r>
            <a:endParaRPr lang="en-US" sz="850" dirty="0"/>
          </a:p>
        </p:txBody>
      </p:sp>
      <p:sp>
        <p:nvSpPr>
          <p:cNvPr id="46" name="Text 44"/>
          <p:cNvSpPr/>
          <p:nvPr/>
        </p:nvSpPr>
        <p:spPr>
          <a:xfrm>
            <a:off x="6665976" y="2121408"/>
            <a:ext cx="118872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/ Team</a:t>
            </a:r>
            <a:endParaRPr lang="en-US" sz="850" dirty="0"/>
          </a:p>
        </p:txBody>
      </p:sp>
      <p:sp>
        <p:nvSpPr>
          <p:cNvPr id="47" name="Text 45"/>
          <p:cNvSpPr/>
          <p:nvPr/>
        </p:nvSpPr>
        <p:spPr>
          <a:xfrm>
            <a:off x="7872984" y="2121408"/>
            <a:ext cx="82296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 %</a:t>
            </a:r>
            <a:endParaRPr lang="en-US" sz="850" dirty="0"/>
          </a:p>
        </p:txBody>
      </p:sp>
      <p:sp>
        <p:nvSpPr>
          <p:cNvPr id="48" name="Shape 46"/>
          <p:cNvSpPr/>
          <p:nvPr/>
        </p:nvSpPr>
        <p:spPr>
          <a:xfrm>
            <a:off x="5532120" y="2487168"/>
            <a:ext cx="3273552" cy="33832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5532120" y="2487168"/>
            <a:ext cx="54864" cy="33832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5641848" y="2487168"/>
            <a:ext cx="100584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Mgmt</a:t>
            </a:r>
            <a:endParaRPr lang="en-US" sz="850" dirty="0"/>
          </a:p>
        </p:txBody>
      </p:sp>
      <p:sp>
        <p:nvSpPr>
          <p:cNvPr id="51" name="Text 49"/>
          <p:cNvSpPr/>
          <p:nvPr/>
        </p:nvSpPr>
        <p:spPr>
          <a:xfrm>
            <a:off x="6665976" y="2487168"/>
            <a:ext cx="118872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/ Team</a:t>
            </a:r>
            <a:endParaRPr lang="en-US" sz="850" dirty="0"/>
          </a:p>
        </p:txBody>
      </p:sp>
      <p:sp>
        <p:nvSpPr>
          <p:cNvPr id="52" name="Text 50"/>
          <p:cNvSpPr/>
          <p:nvPr/>
        </p:nvSpPr>
        <p:spPr>
          <a:xfrm>
            <a:off x="7872984" y="2487168"/>
            <a:ext cx="82296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 %</a:t>
            </a:r>
            <a:endParaRPr lang="en-US" sz="850" dirty="0"/>
          </a:p>
        </p:txBody>
      </p:sp>
      <p:sp>
        <p:nvSpPr>
          <p:cNvPr id="53" name="Shape 51"/>
          <p:cNvSpPr/>
          <p:nvPr/>
        </p:nvSpPr>
        <p:spPr>
          <a:xfrm>
            <a:off x="5532120" y="2852928"/>
            <a:ext cx="3273552" cy="33832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5532120" y="2852928"/>
            <a:ext cx="54864" cy="338328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5641848" y="2852928"/>
            <a:ext cx="100584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PMO Lead</a:t>
            </a:r>
            <a:endParaRPr lang="en-US" sz="850" dirty="0"/>
          </a:p>
        </p:txBody>
      </p:sp>
      <p:sp>
        <p:nvSpPr>
          <p:cNvPr id="56" name="Text 54"/>
          <p:cNvSpPr/>
          <p:nvPr/>
        </p:nvSpPr>
        <p:spPr>
          <a:xfrm>
            <a:off x="6665976" y="2852928"/>
            <a:ext cx="118872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/ Team</a:t>
            </a:r>
            <a:endParaRPr lang="en-US" sz="850" dirty="0"/>
          </a:p>
        </p:txBody>
      </p:sp>
      <p:sp>
        <p:nvSpPr>
          <p:cNvPr id="57" name="Text 55"/>
          <p:cNvSpPr/>
          <p:nvPr/>
        </p:nvSpPr>
        <p:spPr>
          <a:xfrm>
            <a:off x="7872984" y="2852928"/>
            <a:ext cx="82296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 %</a:t>
            </a:r>
            <a:endParaRPr lang="en-US" sz="850" dirty="0"/>
          </a:p>
        </p:txBody>
      </p:sp>
      <p:sp>
        <p:nvSpPr>
          <p:cNvPr id="58" name="Shape 56"/>
          <p:cNvSpPr/>
          <p:nvPr/>
        </p:nvSpPr>
        <p:spPr>
          <a:xfrm>
            <a:off x="5532120" y="3218688"/>
            <a:ext cx="3273552" cy="33832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5532120" y="3218688"/>
            <a:ext cx="54864" cy="338328"/>
          </a:xfrm>
          <a:prstGeom prst="rect">
            <a:avLst/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5641848" y="3218688"/>
            <a:ext cx="100584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SME</a:t>
            </a:r>
            <a:endParaRPr lang="en-US" sz="850" dirty="0"/>
          </a:p>
        </p:txBody>
      </p:sp>
      <p:sp>
        <p:nvSpPr>
          <p:cNvPr id="61" name="Text 59"/>
          <p:cNvSpPr/>
          <p:nvPr/>
        </p:nvSpPr>
        <p:spPr>
          <a:xfrm>
            <a:off x="6665976" y="3218688"/>
            <a:ext cx="118872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/ Team</a:t>
            </a:r>
            <a:endParaRPr lang="en-US" sz="850" dirty="0"/>
          </a:p>
        </p:txBody>
      </p:sp>
      <p:sp>
        <p:nvSpPr>
          <p:cNvPr id="62" name="Text 60"/>
          <p:cNvSpPr/>
          <p:nvPr/>
        </p:nvSpPr>
        <p:spPr>
          <a:xfrm>
            <a:off x="7872984" y="3218688"/>
            <a:ext cx="82296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 %</a:t>
            </a:r>
            <a:endParaRPr lang="en-US" sz="850" dirty="0"/>
          </a:p>
        </p:txBody>
      </p:sp>
      <p:sp>
        <p:nvSpPr>
          <p:cNvPr id="63" name="Shape 61"/>
          <p:cNvSpPr/>
          <p:nvPr/>
        </p:nvSpPr>
        <p:spPr>
          <a:xfrm>
            <a:off x="5532120" y="3584448"/>
            <a:ext cx="3273552" cy="33832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5532120" y="3584448"/>
            <a:ext cx="54864" cy="33832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5641848" y="3584448"/>
            <a:ext cx="100584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Analysis</a:t>
            </a:r>
            <a:endParaRPr lang="en-US" sz="850" dirty="0"/>
          </a:p>
        </p:txBody>
      </p:sp>
      <p:sp>
        <p:nvSpPr>
          <p:cNvPr id="66" name="Text 64"/>
          <p:cNvSpPr/>
          <p:nvPr/>
        </p:nvSpPr>
        <p:spPr>
          <a:xfrm>
            <a:off x="6665976" y="3584448"/>
            <a:ext cx="118872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/ Team</a:t>
            </a:r>
            <a:endParaRPr lang="en-US" sz="850" dirty="0"/>
          </a:p>
        </p:txBody>
      </p:sp>
      <p:sp>
        <p:nvSpPr>
          <p:cNvPr id="67" name="Text 65"/>
          <p:cNvSpPr/>
          <p:nvPr/>
        </p:nvSpPr>
        <p:spPr>
          <a:xfrm>
            <a:off x="7872984" y="3584448"/>
            <a:ext cx="82296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 %</a:t>
            </a:r>
            <a:endParaRPr lang="en-US" sz="850" dirty="0"/>
          </a:p>
        </p:txBody>
      </p:sp>
      <p:sp>
        <p:nvSpPr>
          <p:cNvPr id="68" name="Shape 66"/>
          <p:cNvSpPr/>
          <p:nvPr/>
        </p:nvSpPr>
        <p:spPr>
          <a:xfrm>
            <a:off x="5532120" y="3950208"/>
            <a:ext cx="3273552" cy="33832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5532120" y="3950208"/>
            <a:ext cx="54864" cy="338328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5641848" y="3950208"/>
            <a:ext cx="100584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Change Mgmt</a:t>
            </a:r>
            <a:endParaRPr lang="en-US" sz="850" dirty="0"/>
          </a:p>
        </p:txBody>
      </p:sp>
      <p:sp>
        <p:nvSpPr>
          <p:cNvPr id="71" name="Text 69"/>
          <p:cNvSpPr/>
          <p:nvPr/>
        </p:nvSpPr>
        <p:spPr>
          <a:xfrm>
            <a:off x="6665976" y="3950208"/>
            <a:ext cx="118872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/ Team</a:t>
            </a:r>
            <a:endParaRPr lang="en-US" sz="850" dirty="0"/>
          </a:p>
        </p:txBody>
      </p:sp>
      <p:sp>
        <p:nvSpPr>
          <p:cNvPr id="72" name="Text 70"/>
          <p:cNvSpPr/>
          <p:nvPr/>
        </p:nvSpPr>
        <p:spPr>
          <a:xfrm>
            <a:off x="7872984" y="3950208"/>
            <a:ext cx="82296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 %</a:t>
            </a:r>
            <a:endParaRPr lang="en-US" sz="850" dirty="0"/>
          </a:p>
        </p:txBody>
      </p:sp>
      <p:sp>
        <p:nvSpPr>
          <p:cNvPr id="73" name="Shape 71"/>
          <p:cNvSpPr/>
          <p:nvPr/>
        </p:nvSpPr>
        <p:spPr>
          <a:xfrm>
            <a:off x="5532120" y="4315968"/>
            <a:ext cx="3273552" cy="33832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5532120" y="4315968"/>
            <a:ext cx="54864" cy="338328"/>
          </a:xfrm>
          <a:prstGeom prst="rect">
            <a:avLst/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75" name="Text 73"/>
          <p:cNvSpPr/>
          <p:nvPr/>
        </p:nvSpPr>
        <p:spPr>
          <a:xfrm>
            <a:off x="5641848" y="4315968"/>
            <a:ext cx="100584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 Sponsor</a:t>
            </a:r>
            <a:endParaRPr lang="en-US" sz="850" dirty="0"/>
          </a:p>
        </p:txBody>
      </p:sp>
      <p:sp>
        <p:nvSpPr>
          <p:cNvPr id="76" name="Text 74"/>
          <p:cNvSpPr/>
          <p:nvPr/>
        </p:nvSpPr>
        <p:spPr>
          <a:xfrm>
            <a:off x="6665976" y="4315968"/>
            <a:ext cx="118872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/ Team</a:t>
            </a:r>
            <a:endParaRPr lang="en-US" sz="850" dirty="0"/>
          </a:p>
        </p:txBody>
      </p:sp>
      <p:sp>
        <p:nvSpPr>
          <p:cNvPr id="77" name="Text 75"/>
          <p:cNvSpPr/>
          <p:nvPr/>
        </p:nvSpPr>
        <p:spPr>
          <a:xfrm>
            <a:off x="7872984" y="4315968"/>
            <a:ext cx="82296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 %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STAKEHOLDER &amp; COMMUNICATION MATRIX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Stakeholder Matrix — Full Table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Capture each stakeholder's influence, interest, and how to engage them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Stakeholder Matrix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71600"/>
            <a:ext cx="1554480" cy="40233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20040" y="1371600"/>
            <a:ext cx="15544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Stakeholder</a:t>
            </a:r>
            <a:endParaRPr lang="en-US" sz="850" dirty="0"/>
          </a:p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 Group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1874520" y="1371600"/>
            <a:ext cx="1188720" cy="40233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874520" y="1371600"/>
            <a:ext cx="11887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 /</a:t>
            </a:r>
            <a:endParaRPr lang="en-US" sz="850" dirty="0"/>
          </a:p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Function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3063240" y="1371600"/>
            <a:ext cx="768096" cy="40233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063240" y="1371600"/>
            <a:ext cx="76809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Influence</a:t>
            </a:r>
            <a:endParaRPr lang="en-US" sz="850" dirty="0"/>
          </a:p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(H/M/L)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3831336" y="1371600"/>
            <a:ext cx="768096" cy="40233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831336" y="1371600"/>
            <a:ext cx="76809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Interest</a:t>
            </a:r>
            <a:endParaRPr lang="en-US" sz="850" dirty="0"/>
          </a:p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(H/M/L)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4599432" y="1371600"/>
            <a:ext cx="1097280" cy="40233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99432" y="1371600"/>
            <a:ext cx="10972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Stance</a:t>
            </a:r>
            <a:endParaRPr lang="en-US" sz="850" dirty="0"/>
          </a:p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Towards Change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5696712" y="1371600"/>
            <a:ext cx="1572768" cy="40233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696712" y="1371600"/>
            <a:ext cx="1572768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Concern</a:t>
            </a:r>
            <a:endParaRPr lang="en-US" sz="850" dirty="0"/>
          </a:p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 Ask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7269480" y="1371600"/>
            <a:ext cx="1682496" cy="40233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269480" y="1371600"/>
            <a:ext cx="168249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Engagement</a:t>
            </a:r>
            <a:endParaRPr lang="en-US" sz="850" dirty="0"/>
          </a:p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Approach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320040" y="1773936"/>
            <a:ext cx="1554480" cy="359359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93192" y="1773936"/>
            <a:ext cx="1408176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 Sponsor</a:t>
            </a:r>
            <a:endParaRPr lang="en-US" sz="850" dirty="0"/>
          </a:p>
        </p:txBody>
      </p:sp>
      <p:sp>
        <p:nvSpPr>
          <p:cNvPr id="26" name="Shape 24"/>
          <p:cNvSpPr/>
          <p:nvPr/>
        </p:nvSpPr>
        <p:spPr>
          <a:xfrm>
            <a:off x="1874520" y="1773936"/>
            <a:ext cx="1188720" cy="359359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1947672" y="1773936"/>
            <a:ext cx="1042416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CxO / VP</a:t>
            </a: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3063240" y="1773936"/>
            <a:ext cx="768096" cy="359359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3136392" y="1773936"/>
            <a:ext cx="621792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3831336" y="1773936"/>
            <a:ext cx="768096" cy="359359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3904488" y="1773936"/>
            <a:ext cx="621792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</a:t>
            </a:r>
            <a:endParaRPr lang="en-US" sz="850" dirty="0"/>
          </a:p>
        </p:txBody>
      </p:sp>
      <p:sp>
        <p:nvSpPr>
          <p:cNvPr id="32" name="Shape 30"/>
          <p:cNvSpPr/>
          <p:nvPr/>
        </p:nvSpPr>
        <p:spPr>
          <a:xfrm>
            <a:off x="4599432" y="1773936"/>
            <a:ext cx="1097280" cy="359359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672584" y="1773936"/>
            <a:ext cx="950976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Champion</a:t>
            </a:r>
            <a:endParaRPr lang="en-US" sz="850" dirty="0"/>
          </a:p>
        </p:txBody>
      </p:sp>
      <p:sp>
        <p:nvSpPr>
          <p:cNvPr id="34" name="Shape 32"/>
          <p:cNvSpPr/>
          <p:nvPr/>
        </p:nvSpPr>
        <p:spPr>
          <a:xfrm>
            <a:off x="5696712" y="1773936"/>
            <a:ext cx="1572768" cy="359359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5769864" y="1773936"/>
            <a:ext cx="1426464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ROI / timeline</a:t>
            </a:r>
            <a:endParaRPr lang="en-US" sz="800" dirty="0"/>
          </a:p>
        </p:txBody>
      </p:sp>
      <p:sp>
        <p:nvSpPr>
          <p:cNvPr id="36" name="Shape 34"/>
          <p:cNvSpPr/>
          <p:nvPr/>
        </p:nvSpPr>
        <p:spPr>
          <a:xfrm>
            <a:off x="7269480" y="1773936"/>
            <a:ext cx="1682496" cy="359359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7342632" y="1773936"/>
            <a:ext cx="1536192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Weekly 1:1 brief</a:t>
            </a:r>
            <a:endParaRPr lang="en-US" sz="800" dirty="0"/>
          </a:p>
        </p:txBody>
      </p:sp>
      <p:sp>
        <p:nvSpPr>
          <p:cNvPr id="38" name="Shape 36"/>
          <p:cNvSpPr/>
          <p:nvPr/>
        </p:nvSpPr>
        <p:spPr>
          <a:xfrm>
            <a:off x="320040" y="2160727"/>
            <a:ext cx="1554480" cy="359359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393192" y="2160727"/>
            <a:ext cx="1408176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Lead</a:t>
            </a:r>
            <a:endParaRPr lang="en-US" sz="850" dirty="0"/>
          </a:p>
        </p:txBody>
      </p:sp>
      <p:sp>
        <p:nvSpPr>
          <p:cNvPr id="40" name="Shape 38"/>
          <p:cNvSpPr/>
          <p:nvPr/>
        </p:nvSpPr>
        <p:spPr>
          <a:xfrm>
            <a:off x="1874520" y="2160727"/>
            <a:ext cx="1188720" cy="359359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1947672" y="2160727"/>
            <a:ext cx="1042416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CFO / Controller</a:t>
            </a:r>
            <a:endParaRPr lang="en-US" sz="850" dirty="0"/>
          </a:p>
        </p:txBody>
      </p:sp>
      <p:sp>
        <p:nvSpPr>
          <p:cNvPr id="42" name="Shape 40"/>
          <p:cNvSpPr/>
          <p:nvPr/>
        </p:nvSpPr>
        <p:spPr>
          <a:xfrm>
            <a:off x="3063240" y="2160727"/>
            <a:ext cx="768096" cy="359359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3136392" y="2160727"/>
            <a:ext cx="621792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</a:t>
            </a:r>
            <a:endParaRPr lang="en-US" sz="850" dirty="0"/>
          </a:p>
        </p:txBody>
      </p:sp>
      <p:sp>
        <p:nvSpPr>
          <p:cNvPr id="44" name="Shape 42"/>
          <p:cNvSpPr/>
          <p:nvPr/>
        </p:nvSpPr>
        <p:spPr>
          <a:xfrm>
            <a:off x="3831336" y="2160727"/>
            <a:ext cx="768096" cy="359359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3904488" y="2160727"/>
            <a:ext cx="621792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</a:t>
            </a:r>
            <a:endParaRPr lang="en-US" sz="850" dirty="0"/>
          </a:p>
        </p:txBody>
      </p:sp>
      <p:sp>
        <p:nvSpPr>
          <p:cNvPr id="46" name="Shape 44"/>
          <p:cNvSpPr/>
          <p:nvPr/>
        </p:nvSpPr>
        <p:spPr>
          <a:xfrm>
            <a:off x="4599432" y="2160727"/>
            <a:ext cx="1097280" cy="359359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4672584" y="2160727"/>
            <a:ext cx="950976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Neutral</a:t>
            </a:r>
            <a:endParaRPr lang="en-US" sz="850" dirty="0"/>
          </a:p>
        </p:txBody>
      </p:sp>
      <p:sp>
        <p:nvSpPr>
          <p:cNvPr id="48" name="Shape 46"/>
          <p:cNvSpPr/>
          <p:nvPr/>
        </p:nvSpPr>
        <p:spPr>
          <a:xfrm>
            <a:off x="5696712" y="2160727"/>
            <a:ext cx="1572768" cy="359359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5769864" y="2160727"/>
            <a:ext cx="1426464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Budget impact</a:t>
            </a:r>
            <a:endParaRPr lang="en-US" sz="800" dirty="0"/>
          </a:p>
        </p:txBody>
      </p:sp>
      <p:sp>
        <p:nvSpPr>
          <p:cNvPr id="50" name="Shape 48"/>
          <p:cNvSpPr/>
          <p:nvPr/>
        </p:nvSpPr>
        <p:spPr>
          <a:xfrm>
            <a:off x="7269480" y="2160727"/>
            <a:ext cx="1682496" cy="359359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7342632" y="2160727"/>
            <a:ext cx="1536192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cost review</a:t>
            </a:r>
            <a:endParaRPr lang="en-US" sz="800" dirty="0"/>
          </a:p>
        </p:txBody>
      </p:sp>
      <p:sp>
        <p:nvSpPr>
          <p:cNvPr id="52" name="Shape 50"/>
          <p:cNvSpPr/>
          <p:nvPr/>
        </p:nvSpPr>
        <p:spPr>
          <a:xfrm>
            <a:off x="320040" y="2547518"/>
            <a:ext cx="1554480" cy="359359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393192" y="2547518"/>
            <a:ext cx="1408176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Operations Manager</a:t>
            </a:r>
            <a:endParaRPr lang="en-US" sz="850" dirty="0"/>
          </a:p>
        </p:txBody>
      </p:sp>
      <p:sp>
        <p:nvSpPr>
          <p:cNvPr id="54" name="Shape 52"/>
          <p:cNvSpPr/>
          <p:nvPr/>
        </p:nvSpPr>
        <p:spPr>
          <a:xfrm>
            <a:off x="1874520" y="2547518"/>
            <a:ext cx="1188720" cy="359359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1947672" y="2547518"/>
            <a:ext cx="1042416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 Director</a:t>
            </a:r>
            <a:endParaRPr lang="en-US" sz="850" dirty="0"/>
          </a:p>
        </p:txBody>
      </p:sp>
      <p:sp>
        <p:nvSpPr>
          <p:cNvPr id="56" name="Shape 54"/>
          <p:cNvSpPr/>
          <p:nvPr/>
        </p:nvSpPr>
        <p:spPr>
          <a:xfrm>
            <a:off x="3063240" y="2547518"/>
            <a:ext cx="768096" cy="359359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3136392" y="2547518"/>
            <a:ext cx="621792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</a:t>
            </a:r>
            <a:endParaRPr lang="en-US" sz="850" dirty="0"/>
          </a:p>
        </p:txBody>
      </p:sp>
      <p:sp>
        <p:nvSpPr>
          <p:cNvPr id="58" name="Shape 56"/>
          <p:cNvSpPr/>
          <p:nvPr/>
        </p:nvSpPr>
        <p:spPr>
          <a:xfrm>
            <a:off x="3831336" y="2547518"/>
            <a:ext cx="768096" cy="359359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3904488" y="2547518"/>
            <a:ext cx="621792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</a:t>
            </a:r>
            <a:endParaRPr lang="en-US" sz="850" dirty="0"/>
          </a:p>
        </p:txBody>
      </p:sp>
      <p:sp>
        <p:nvSpPr>
          <p:cNvPr id="60" name="Shape 58"/>
          <p:cNvSpPr/>
          <p:nvPr/>
        </p:nvSpPr>
        <p:spPr>
          <a:xfrm>
            <a:off x="4599432" y="2547518"/>
            <a:ext cx="1097280" cy="359359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4672584" y="2547518"/>
            <a:ext cx="950976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Champion</a:t>
            </a:r>
            <a:endParaRPr lang="en-US" sz="850" dirty="0"/>
          </a:p>
        </p:txBody>
      </p:sp>
      <p:sp>
        <p:nvSpPr>
          <p:cNvPr id="62" name="Shape 60"/>
          <p:cNvSpPr/>
          <p:nvPr/>
        </p:nvSpPr>
        <p:spPr>
          <a:xfrm>
            <a:off x="5696712" y="2547518"/>
            <a:ext cx="1572768" cy="359359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5769864" y="2547518"/>
            <a:ext cx="1426464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disruption</a:t>
            </a:r>
            <a:endParaRPr lang="en-US" sz="800" dirty="0"/>
          </a:p>
        </p:txBody>
      </p:sp>
      <p:sp>
        <p:nvSpPr>
          <p:cNvPr id="64" name="Shape 62"/>
          <p:cNvSpPr/>
          <p:nvPr/>
        </p:nvSpPr>
        <p:spPr>
          <a:xfrm>
            <a:off x="7269480" y="2547518"/>
            <a:ext cx="1682496" cy="359359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7342632" y="2547518"/>
            <a:ext cx="1536192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Bi-weekly status call</a:t>
            </a:r>
            <a:endParaRPr lang="en-US" sz="800" dirty="0"/>
          </a:p>
        </p:txBody>
      </p:sp>
      <p:sp>
        <p:nvSpPr>
          <p:cNvPr id="66" name="Shape 64"/>
          <p:cNvSpPr/>
          <p:nvPr/>
        </p:nvSpPr>
        <p:spPr>
          <a:xfrm>
            <a:off x="320040" y="2934310"/>
            <a:ext cx="1554480" cy="359359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393192" y="2934310"/>
            <a:ext cx="1408176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Lead</a:t>
            </a:r>
            <a:endParaRPr lang="en-US" sz="850" dirty="0"/>
          </a:p>
        </p:txBody>
      </p:sp>
      <p:sp>
        <p:nvSpPr>
          <p:cNvPr id="68" name="Shape 66"/>
          <p:cNvSpPr/>
          <p:nvPr/>
        </p:nvSpPr>
        <p:spPr>
          <a:xfrm>
            <a:off x="1874520" y="2934310"/>
            <a:ext cx="1188720" cy="359359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9" name="Text 67"/>
          <p:cNvSpPr/>
          <p:nvPr/>
        </p:nvSpPr>
        <p:spPr>
          <a:xfrm>
            <a:off x="1947672" y="2934310"/>
            <a:ext cx="1042416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CTO / IT Mgr</a:t>
            </a:r>
            <a:endParaRPr lang="en-US" sz="850" dirty="0"/>
          </a:p>
        </p:txBody>
      </p:sp>
      <p:sp>
        <p:nvSpPr>
          <p:cNvPr id="70" name="Shape 68"/>
          <p:cNvSpPr/>
          <p:nvPr/>
        </p:nvSpPr>
        <p:spPr>
          <a:xfrm>
            <a:off x="3063240" y="2934310"/>
            <a:ext cx="768096" cy="359359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3136392" y="2934310"/>
            <a:ext cx="621792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</a:t>
            </a:r>
            <a:endParaRPr lang="en-US" sz="850" dirty="0"/>
          </a:p>
        </p:txBody>
      </p:sp>
      <p:sp>
        <p:nvSpPr>
          <p:cNvPr id="72" name="Shape 70"/>
          <p:cNvSpPr/>
          <p:nvPr/>
        </p:nvSpPr>
        <p:spPr>
          <a:xfrm>
            <a:off x="3831336" y="2934310"/>
            <a:ext cx="768096" cy="359359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3" name="Text 71"/>
          <p:cNvSpPr/>
          <p:nvPr/>
        </p:nvSpPr>
        <p:spPr>
          <a:xfrm>
            <a:off x="3904488" y="2934310"/>
            <a:ext cx="621792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</a:t>
            </a:r>
            <a:endParaRPr lang="en-US" sz="850" dirty="0"/>
          </a:p>
        </p:txBody>
      </p:sp>
      <p:sp>
        <p:nvSpPr>
          <p:cNvPr id="74" name="Shape 72"/>
          <p:cNvSpPr/>
          <p:nvPr/>
        </p:nvSpPr>
        <p:spPr>
          <a:xfrm>
            <a:off x="4599432" y="2934310"/>
            <a:ext cx="1097280" cy="359359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5" name="Text 73"/>
          <p:cNvSpPr/>
          <p:nvPr/>
        </p:nvSpPr>
        <p:spPr>
          <a:xfrm>
            <a:off x="4672584" y="2934310"/>
            <a:ext cx="950976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Neutral</a:t>
            </a:r>
            <a:endParaRPr lang="en-US" sz="850" dirty="0"/>
          </a:p>
        </p:txBody>
      </p:sp>
      <p:sp>
        <p:nvSpPr>
          <p:cNvPr id="76" name="Shape 74"/>
          <p:cNvSpPr/>
          <p:nvPr/>
        </p:nvSpPr>
        <p:spPr>
          <a:xfrm>
            <a:off x="5696712" y="2934310"/>
            <a:ext cx="1572768" cy="359359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7" name="Text 75"/>
          <p:cNvSpPr/>
          <p:nvPr/>
        </p:nvSpPr>
        <p:spPr>
          <a:xfrm>
            <a:off x="5769864" y="2934310"/>
            <a:ext cx="1426464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 integration</a:t>
            </a:r>
            <a:endParaRPr lang="en-US" sz="800" dirty="0"/>
          </a:p>
        </p:txBody>
      </p:sp>
      <p:sp>
        <p:nvSpPr>
          <p:cNvPr id="78" name="Shape 76"/>
          <p:cNvSpPr/>
          <p:nvPr/>
        </p:nvSpPr>
        <p:spPr>
          <a:xfrm>
            <a:off x="7269480" y="2934310"/>
            <a:ext cx="1682496" cy="359359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9" name="Text 77"/>
          <p:cNvSpPr/>
          <p:nvPr/>
        </p:nvSpPr>
        <p:spPr>
          <a:xfrm>
            <a:off x="7342632" y="2934310"/>
            <a:ext cx="1536192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Sprint demos</a:t>
            </a:r>
            <a:endParaRPr lang="en-US" sz="800" dirty="0"/>
          </a:p>
        </p:txBody>
      </p:sp>
      <p:sp>
        <p:nvSpPr>
          <p:cNvPr id="80" name="Shape 78"/>
          <p:cNvSpPr/>
          <p:nvPr/>
        </p:nvSpPr>
        <p:spPr>
          <a:xfrm>
            <a:off x="320040" y="3321101"/>
            <a:ext cx="1554480" cy="359359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393192" y="3321101"/>
            <a:ext cx="1408176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Front-line Staff</a:t>
            </a:r>
            <a:endParaRPr lang="en-US" sz="850" dirty="0"/>
          </a:p>
        </p:txBody>
      </p:sp>
      <p:sp>
        <p:nvSpPr>
          <p:cNvPr id="82" name="Shape 80"/>
          <p:cNvSpPr/>
          <p:nvPr/>
        </p:nvSpPr>
        <p:spPr>
          <a:xfrm>
            <a:off x="1874520" y="3321101"/>
            <a:ext cx="1188720" cy="359359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3" name="Text 81"/>
          <p:cNvSpPr/>
          <p:nvPr/>
        </p:nvSpPr>
        <p:spPr>
          <a:xfrm>
            <a:off x="1947672" y="3321101"/>
            <a:ext cx="1042416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 Team</a:t>
            </a:r>
            <a:endParaRPr lang="en-US" sz="850" dirty="0"/>
          </a:p>
        </p:txBody>
      </p:sp>
      <p:sp>
        <p:nvSpPr>
          <p:cNvPr id="84" name="Shape 82"/>
          <p:cNvSpPr/>
          <p:nvPr/>
        </p:nvSpPr>
        <p:spPr>
          <a:xfrm>
            <a:off x="3063240" y="3321101"/>
            <a:ext cx="768096" cy="359359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5" name="Text 83"/>
          <p:cNvSpPr/>
          <p:nvPr/>
        </p:nvSpPr>
        <p:spPr>
          <a:xfrm>
            <a:off x="3136392" y="3321101"/>
            <a:ext cx="621792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endParaRPr lang="en-US" sz="850" dirty="0"/>
          </a:p>
        </p:txBody>
      </p:sp>
      <p:sp>
        <p:nvSpPr>
          <p:cNvPr id="86" name="Shape 84"/>
          <p:cNvSpPr/>
          <p:nvPr/>
        </p:nvSpPr>
        <p:spPr>
          <a:xfrm>
            <a:off x="3831336" y="3321101"/>
            <a:ext cx="768096" cy="359359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7" name="Text 85"/>
          <p:cNvSpPr/>
          <p:nvPr/>
        </p:nvSpPr>
        <p:spPr>
          <a:xfrm>
            <a:off x="3904488" y="3321101"/>
            <a:ext cx="621792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</a:t>
            </a:r>
            <a:endParaRPr lang="en-US" sz="850" dirty="0"/>
          </a:p>
        </p:txBody>
      </p:sp>
      <p:sp>
        <p:nvSpPr>
          <p:cNvPr id="88" name="Shape 86"/>
          <p:cNvSpPr/>
          <p:nvPr/>
        </p:nvSpPr>
        <p:spPr>
          <a:xfrm>
            <a:off x="4599432" y="3321101"/>
            <a:ext cx="1097280" cy="359359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9" name="Text 87"/>
          <p:cNvSpPr/>
          <p:nvPr/>
        </p:nvSpPr>
        <p:spPr>
          <a:xfrm>
            <a:off x="4672584" y="3321101"/>
            <a:ext cx="950976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Resistor</a:t>
            </a:r>
            <a:endParaRPr lang="en-US" sz="850" dirty="0"/>
          </a:p>
        </p:txBody>
      </p:sp>
      <p:sp>
        <p:nvSpPr>
          <p:cNvPr id="90" name="Shape 88"/>
          <p:cNvSpPr/>
          <p:nvPr/>
        </p:nvSpPr>
        <p:spPr>
          <a:xfrm>
            <a:off x="5696712" y="3321101"/>
            <a:ext cx="1572768" cy="359359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1" name="Text 89"/>
          <p:cNvSpPr/>
          <p:nvPr/>
        </p:nvSpPr>
        <p:spPr>
          <a:xfrm>
            <a:off x="5769864" y="3321101"/>
            <a:ext cx="1426464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Job change / workload</a:t>
            </a:r>
            <a:endParaRPr lang="en-US" sz="800" dirty="0"/>
          </a:p>
        </p:txBody>
      </p:sp>
      <p:sp>
        <p:nvSpPr>
          <p:cNvPr id="92" name="Shape 90"/>
          <p:cNvSpPr/>
          <p:nvPr/>
        </p:nvSpPr>
        <p:spPr>
          <a:xfrm>
            <a:off x="7269480" y="3321101"/>
            <a:ext cx="1682496" cy="359359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3" name="Text 91"/>
          <p:cNvSpPr/>
          <p:nvPr/>
        </p:nvSpPr>
        <p:spPr>
          <a:xfrm>
            <a:off x="7342632" y="3321101"/>
            <a:ext cx="1536192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Training &amp; Q&amp;A sessions</a:t>
            </a:r>
            <a:endParaRPr lang="en-US" sz="800" dirty="0"/>
          </a:p>
        </p:txBody>
      </p:sp>
      <p:sp>
        <p:nvSpPr>
          <p:cNvPr id="94" name="Shape 92"/>
          <p:cNvSpPr/>
          <p:nvPr/>
        </p:nvSpPr>
        <p:spPr>
          <a:xfrm>
            <a:off x="320040" y="3707892"/>
            <a:ext cx="1554480" cy="359359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5" name="Text 93"/>
          <p:cNvSpPr/>
          <p:nvPr/>
        </p:nvSpPr>
        <p:spPr>
          <a:xfrm>
            <a:off x="393192" y="3707892"/>
            <a:ext cx="1408176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 Team</a:t>
            </a:r>
            <a:endParaRPr lang="en-US" sz="850" dirty="0"/>
          </a:p>
        </p:txBody>
      </p:sp>
      <p:sp>
        <p:nvSpPr>
          <p:cNvPr id="96" name="Shape 94"/>
          <p:cNvSpPr/>
          <p:nvPr/>
        </p:nvSpPr>
        <p:spPr>
          <a:xfrm>
            <a:off x="1874520" y="3707892"/>
            <a:ext cx="1188720" cy="359359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7" name="Text 95"/>
          <p:cNvSpPr/>
          <p:nvPr/>
        </p:nvSpPr>
        <p:spPr>
          <a:xfrm>
            <a:off x="1947672" y="3707892"/>
            <a:ext cx="1042416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 Mgmt</a:t>
            </a:r>
            <a:endParaRPr lang="en-US" sz="850" dirty="0"/>
          </a:p>
        </p:txBody>
      </p:sp>
      <p:sp>
        <p:nvSpPr>
          <p:cNvPr id="98" name="Shape 96"/>
          <p:cNvSpPr/>
          <p:nvPr/>
        </p:nvSpPr>
        <p:spPr>
          <a:xfrm>
            <a:off x="3063240" y="3707892"/>
            <a:ext cx="768096" cy="359359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9" name="Text 97"/>
          <p:cNvSpPr/>
          <p:nvPr/>
        </p:nvSpPr>
        <p:spPr>
          <a:xfrm>
            <a:off x="3136392" y="3707892"/>
            <a:ext cx="621792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</a:t>
            </a:r>
            <a:endParaRPr lang="en-US" sz="850" dirty="0"/>
          </a:p>
        </p:txBody>
      </p:sp>
      <p:sp>
        <p:nvSpPr>
          <p:cNvPr id="100" name="Shape 98"/>
          <p:cNvSpPr/>
          <p:nvPr/>
        </p:nvSpPr>
        <p:spPr>
          <a:xfrm>
            <a:off x="3831336" y="3707892"/>
            <a:ext cx="768096" cy="359359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1" name="Text 99"/>
          <p:cNvSpPr/>
          <p:nvPr/>
        </p:nvSpPr>
        <p:spPr>
          <a:xfrm>
            <a:off x="3904488" y="3707892"/>
            <a:ext cx="621792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</a:t>
            </a:r>
            <a:endParaRPr lang="en-US" sz="850" dirty="0"/>
          </a:p>
        </p:txBody>
      </p:sp>
      <p:sp>
        <p:nvSpPr>
          <p:cNvPr id="102" name="Shape 100"/>
          <p:cNvSpPr/>
          <p:nvPr/>
        </p:nvSpPr>
        <p:spPr>
          <a:xfrm>
            <a:off x="4599432" y="3707892"/>
            <a:ext cx="1097280" cy="359359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3" name="Text 101"/>
          <p:cNvSpPr/>
          <p:nvPr/>
        </p:nvSpPr>
        <p:spPr>
          <a:xfrm>
            <a:off x="4672584" y="3707892"/>
            <a:ext cx="950976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Champion</a:t>
            </a:r>
            <a:endParaRPr lang="en-US" sz="850" dirty="0"/>
          </a:p>
        </p:txBody>
      </p:sp>
      <p:sp>
        <p:nvSpPr>
          <p:cNvPr id="104" name="Shape 102"/>
          <p:cNvSpPr/>
          <p:nvPr/>
        </p:nvSpPr>
        <p:spPr>
          <a:xfrm>
            <a:off x="5696712" y="3707892"/>
            <a:ext cx="1572768" cy="359359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5" name="Text 103"/>
          <p:cNvSpPr/>
          <p:nvPr/>
        </p:nvSpPr>
        <p:spPr>
          <a:xfrm>
            <a:off x="5769864" y="3707892"/>
            <a:ext cx="1426464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impact</a:t>
            </a:r>
            <a:endParaRPr lang="en-US" sz="800" dirty="0"/>
          </a:p>
        </p:txBody>
      </p:sp>
      <p:sp>
        <p:nvSpPr>
          <p:cNvPr id="106" name="Shape 104"/>
          <p:cNvSpPr/>
          <p:nvPr/>
        </p:nvSpPr>
        <p:spPr>
          <a:xfrm>
            <a:off x="7269480" y="3707892"/>
            <a:ext cx="1682496" cy="359359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7" name="Text 105"/>
          <p:cNvSpPr/>
          <p:nvPr/>
        </p:nvSpPr>
        <p:spPr>
          <a:xfrm>
            <a:off x="7342632" y="3707892"/>
            <a:ext cx="1536192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 update + FAQ</a:t>
            </a:r>
            <a:endParaRPr lang="en-US" sz="800" dirty="0"/>
          </a:p>
        </p:txBody>
      </p:sp>
      <p:sp>
        <p:nvSpPr>
          <p:cNvPr id="108" name="Shape 106"/>
          <p:cNvSpPr/>
          <p:nvPr/>
        </p:nvSpPr>
        <p:spPr>
          <a:xfrm>
            <a:off x="320040" y="4094683"/>
            <a:ext cx="1554480" cy="359359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9" name="Text 107"/>
          <p:cNvSpPr/>
          <p:nvPr/>
        </p:nvSpPr>
        <p:spPr>
          <a:xfrm>
            <a:off x="393192" y="4094683"/>
            <a:ext cx="1408176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</a:t>
            </a:r>
            <a:endParaRPr lang="en-US" sz="850" dirty="0"/>
          </a:p>
        </p:txBody>
      </p:sp>
      <p:sp>
        <p:nvSpPr>
          <p:cNvPr id="110" name="Shape 108"/>
          <p:cNvSpPr/>
          <p:nvPr/>
        </p:nvSpPr>
        <p:spPr>
          <a:xfrm>
            <a:off x="1874520" y="4094683"/>
            <a:ext cx="1188720" cy="359359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1" name="Text 109"/>
          <p:cNvSpPr/>
          <p:nvPr/>
        </p:nvSpPr>
        <p:spPr>
          <a:xfrm>
            <a:off x="1947672" y="4094683"/>
            <a:ext cx="1042416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External</a:t>
            </a:r>
            <a:endParaRPr lang="en-US" sz="850" dirty="0"/>
          </a:p>
        </p:txBody>
      </p:sp>
      <p:sp>
        <p:nvSpPr>
          <p:cNvPr id="112" name="Shape 110"/>
          <p:cNvSpPr/>
          <p:nvPr/>
        </p:nvSpPr>
        <p:spPr>
          <a:xfrm>
            <a:off x="3063240" y="4094683"/>
            <a:ext cx="768096" cy="359359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3" name="Text 111"/>
          <p:cNvSpPr/>
          <p:nvPr/>
        </p:nvSpPr>
        <p:spPr>
          <a:xfrm>
            <a:off x="3136392" y="4094683"/>
            <a:ext cx="621792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</a:t>
            </a:r>
            <a:endParaRPr lang="en-US" sz="850" dirty="0"/>
          </a:p>
        </p:txBody>
      </p:sp>
      <p:sp>
        <p:nvSpPr>
          <p:cNvPr id="114" name="Shape 112"/>
          <p:cNvSpPr/>
          <p:nvPr/>
        </p:nvSpPr>
        <p:spPr>
          <a:xfrm>
            <a:off x="3831336" y="4094683"/>
            <a:ext cx="768096" cy="359359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5" name="Text 113"/>
          <p:cNvSpPr/>
          <p:nvPr/>
        </p:nvSpPr>
        <p:spPr>
          <a:xfrm>
            <a:off x="3904488" y="4094683"/>
            <a:ext cx="621792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endParaRPr lang="en-US" sz="850" dirty="0"/>
          </a:p>
        </p:txBody>
      </p:sp>
      <p:sp>
        <p:nvSpPr>
          <p:cNvPr id="116" name="Shape 114"/>
          <p:cNvSpPr/>
          <p:nvPr/>
        </p:nvSpPr>
        <p:spPr>
          <a:xfrm>
            <a:off x="4599432" y="4094683"/>
            <a:ext cx="1097280" cy="359359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7" name="Text 115"/>
          <p:cNvSpPr/>
          <p:nvPr/>
        </p:nvSpPr>
        <p:spPr>
          <a:xfrm>
            <a:off x="4672584" y="4094683"/>
            <a:ext cx="950976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Neutral</a:t>
            </a:r>
            <a:endParaRPr lang="en-US" sz="850" dirty="0"/>
          </a:p>
        </p:txBody>
      </p:sp>
      <p:sp>
        <p:nvSpPr>
          <p:cNvPr id="118" name="Shape 116"/>
          <p:cNvSpPr/>
          <p:nvPr/>
        </p:nvSpPr>
        <p:spPr>
          <a:xfrm>
            <a:off x="5696712" y="4094683"/>
            <a:ext cx="1572768" cy="359359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9" name="Text 117"/>
          <p:cNvSpPr/>
          <p:nvPr/>
        </p:nvSpPr>
        <p:spPr>
          <a:xfrm>
            <a:off x="5769864" y="4094683"/>
            <a:ext cx="1426464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continuity</a:t>
            </a:r>
            <a:endParaRPr lang="en-US" sz="800" dirty="0"/>
          </a:p>
        </p:txBody>
      </p:sp>
      <p:sp>
        <p:nvSpPr>
          <p:cNvPr id="120" name="Shape 118"/>
          <p:cNvSpPr/>
          <p:nvPr/>
        </p:nvSpPr>
        <p:spPr>
          <a:xfrm>
            <a:off x="7269480" y="4094683"/>
            <a:ext cx="1682496" cy="359359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21" name="Text 119"/>
          <p:cNvSpPr/>
          <p:nvPr/>
        </p:nvSpPr>
        <p:spPr>
          <a:xfrm>
            <a:off x="7342632" y="4094683"/>
            <a:ext cx="1536192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SLA updates</a:t>
            </a:r>
            <a:endParaRPr lang="en-US" sz="800" dirty="0"/>
          </a:p>
        </p:txBody>
      </p:sp>
      <p:sp>
        <p:nvSpPr>
          <p:cNvPr id="122" name="Shape 120"/>
          <p:cNvSpPr/>
          <p:nvPr/>
        </p:nvSpPr>
        <p:spPr>
          <a:xfrm>
            <a:off x="320040" y="4481474"/>
            <a:ext cx="1554480" cy="359359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23" name="Text 121"/>
          <p:cNvSpPr/>
          <p:nvPr/>
        </p:nvSpPr>
        <p:spPr>
          <a:xfrm>
            <a:off x="393192" y="4481474"/>
            <a:ext cx="1408176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PMO / Change Mgmt</a:t>
            </a:r>
            <a:endParaRPr lang="en-US" sz="850" dirty="0"/>
          </a:p>
        </p:txBody>
      </p:sp>
      <p:sp>
        <p:nvSpPr>
          <p:cNvPr id="124" name="Shape 122"/>
          <p:cNvSpPr/>
          <p:nvPr/>
        </p:nvSpPr>
        <p:spPr>
          <a:xfrm>
            <a:off x="1874520" y="4481474"/>
            <a:ext cx="1188720" cy="359359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25" name="Text 123"/>
          <p:cNvSpPr/>
          <p:nvPr/>
        </p:nvSpPr>
        <p:spPr>
          <a:xfrm>
            <a:off x="1947672" y="4481474"/>
            <a:ext cx="1042416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Internal</a:t>
            </a:r>
            <a:endParaRPr lang="en-US" sz="850" dirty="0"/>
          </a:p>
        </p:txBody>
      </p:sp>
      <p:sp>
        <p:nvSpPr>
          <p:cNvPr id="126" name="Shape 124"/>
          <p:cNvSpPr/>
          <p:nvPr/>
        </p:nvSpPr>
        <p:spPr>
          <a:xfrm>
            <a:off x="3063240" y="4481474"/>
            <a:ext cx="768096" cy="359359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27" name="Text 125"/>
          <p:cNvSpPr/>
          <p:nvPr/>
        </p:nvSpPr>
        <p:spPr>
          <a:xfrm>
            <a:off x="3136392" y="4481474"/>
            <a:ext cx="621792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</a:t>
            </a:r>
            <a:endParaRPr lang="en-US" sz="850" dirty="0"/>
          </a:p>
        </p:txBody>
      </p:sp>
      <p:sp>
        <p:nvSpPr>
          <p:cNvPr id="128" name="Shape 126"/>
          <p:cNvSpPr/>
          <p:nvPr/>
        </p:nvSpPr>
        <p:spPr>
          <a:xfrm>
            <a:off x="3831336" y="4481474"/>
            <a:ext cx="768096" cy="359359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29" name="Text 127"/>
          <p:cNvSpPr/>
          <p:nvPr/>
        </p:nvSpPr>
        <p:spPr>
          <a:xfrm>
            <a:off x="3904488" y="4481474"/>
            <a:ext cx="621792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</a:t>
            </a:r>
            <a:endParaRPr lang="en-US" sz="850" dirty="0"/>
          </a:p>
        </p:txBody>
      </p:sp>
      <p:sp>
        <p:nvSpPr>
          <p:cNvPr id="130" name="Shape 128"/>
          <p:cNvSpPr/>
          <p:nvPr/>
        </p:nvSpPr>
        <p:spPr>
          <a:xfrm>
            <a:off x="4599432" y="4481474"/>
            <a:ext cx="1097280" cy="359359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31" name="Text 129"/>
          <p:cNvSpPr/>
          <p:nvPr/>
        </p:nvSpPr>
        <p:spPr>
          <a:xfrm>
            <a:off x="4672584" y="4481474"/>
            <a:ext cx="950976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Champion</a:t>
            </a:r>
            <a:endParaRPr lang="en-US" sz="850" dirty="0"/>
          </a:p>
        </p:txBody>
      </p:sp>
      <p:sp>
        <p:nvSpPr>
          <p:cNvPr id="132" name="Shape 130"/>
          <p:cNvSpPr/>
          <p:nvPr/>
        </p:nvSpPr>
        <p:spPr>
          <a:xfrm>
            <a:off x="5696712" y="4481474"/>
            <a:ext cx="1572768" cy="359359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33" name="Text 131"/>
          <p:cNvSpPr/>
          <p:nvPr/>
        </p:nvSpPr>
        <p:spPr>
          <a:xfrm>
            <a:off x="5769864" y="4481474"/>
            <a:ext cx="1426464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 &amp; adoption</a:t>
            </a:r>
            <a:endParaRPr lang="en-US" sz="800" dirty="0"/>
          </a:p>
        </p:txBody>
      </p:sp>
      <p:sp>
        <p:nvSpPr>
          <p:cNvPr id="134" name="Shape 132"/>
          <p:cNvSpPr/>
          <p:nvPr/>
        </p:nvSpPr>
        <p:spPr>
          <a:xfrm>
            <a:off x="7269480" y="4481474"/>
            <a:ext cx="1682496" cy="359359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35" name="Text 133"/>
          <p:cNvSpPr/>
          <p:nvPr/>
        </p:nvSpPr>
        <p:spPr>
          <a:xfrm>
            <a:off x="7342632" y="4481474"/>
            <a:ext cx="1536192" cy="3593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 stand-up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STAKEHOLDER &amp; COMMUNICATION MATRIX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B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Stakeholder Profiles — Audience Cards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card per key stakeholder or group — capture influence, concern, and engagement action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Stakeholder Matrix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89888"/>
            <a:ext cx="2697480" cy="1572768"/>
          </a:xfrm>
          <a:prstGeom prst="rect">
            <a:avLst/>
          </a:prstGeom>
          <a:solidFill>
            <a:srgbClr val="002D55"/>
          </a:solidFill>
          <a:ln w="1905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20040" y="1389888"/>
            <a:ext cx="2697480" cy="54864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29768" y="1481328"/>
            <a:ext cx="1911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 Sponsor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29768" y="1737360"/>
            <a:ext cx="24780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CxO / VP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2340864" y="1481328"/>
            <a:ext cx="603504" cy="237744"/>
          </a:xfrm>
          <a:prstGeom prst="roundRect">
            <a:avLst>
              <a:gd name="adj" fmla="val 23077"/>
            </a:avLst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340864" y="1481328"/>
            <a:ext cx="60350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800" dirty="0"/>
          </a:p>
        </p:txBody>
      </p:sp>
      <p:sp>
        <p:nvSpPr>
          <p:cNvPr id="16" name="Shape 14"/>
          <p:cNvSpPr/>
          <p:nvPr/>
        </p:nvSpPr>
        <p:spPr>
          <a:xfrm>
            <a:off x="429768" y="1956816"/>
            <a:ext cx="1005840" cy="201168"/>
          </a:xfrm>
          <a:prstGeom prst="roundRect">
            <a:avLst>
              <a:gd name="adj" fmla="val 18182"/>
            </a:avLst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29768" y="1956816"/>
            <a:ext cx="10058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Champion</a:t>
            </a:r>
            <a:endParaRPr lang="en-US" sz="750" dirty="0"/>
          </a:p>
        </p:txBody>
      </p:sp>
      <p:sp>
        <p:nvSpPr>
          <p:cNvPr id="18" name="Shape 16"/>
          <p:cNvSpPr/>
          <p:nvPr/>
        </p:nvSpPr>
        <p:spPr>
          <a:xfrm>
            <a:off x="429768" y="2212848"/>
            <a:ext cx="2478024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19" name="Text 17"/>
          <p:cNvSpPr/>
          <p:nvPr/>
        </p:nvSpPr>
        <p:spPr>
          <a:xfrm>
            <a:off x="429768" y="2249424"/>
            <a:ext cx="640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Concern:</a:t>
            </a:r>
            <a:endParaRPr lang="en-US" sz="750" dirty="0"/>
          </a:p>
        </p:txBody>
      </p:sp>
      <p:sp>
        <p:nvSpPr>
          <p:cNvPr id="20" name="Text 18"/>
          <p:cNvSpPr/>
          <p:nvPr/>
        </p:nvSpPr>
        <p:spPr>
          <a:xfrm>
            <a:off x="1051560" y="2249424"/>
            <a:ext cx="18562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ROI &amp; decisions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429768" y="2487168"/>
            <a:ext cx="548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Action:</a:t>
            </a:r>
            <a:endParaRPr lang="en-US" sz="750" dirty="0"/>
          </a:p>
        </p:txBody>
      </p:sp>
      <p:sp>
        <p:nvSpPr>
          <p:cNvPr id="22" name="Text 20"/>
          <p:cNvSpPr/>
          <p:nvPr/>
        </p:nvSpPr>
        <p:spPr>
          <a:xfrm>
            <a:off x="960120" y="2487168"/>
            <a:ext cx="194767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Weekly 1:1</a:t>
            </a:r>
            <a:endParaRPr lang="en-US" sz="800" dirty="0"/>
          </a:p>
        </p:txBody>
      </p:sp>
      <p:sp>
        <p:nvSpPr>
          <p:cNvPr id="23" name="Shape 21"/>
          <p:cNvSpPr/>
          <p:nvPr/>
        </p:nvSpPr>
        <p:spPr>
          <a:xfrm>
            <a:off x="429768" y="2743200"/>
            <a:ext cx="2478024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3273552" y="1389888"/>
            <a:ext cx="2697480" cy="1572768"/>
          </a:xfrm>
          <a:prstGeom prst="rect">
            <a:avLst/>
          </a:prstGeom>
          <a:solidFill>
            <a:srgbClr val="002D55"/>
          </a:solidFill>
          <a:ln w="1905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3273552" y="1389888"/>
            <a:ext cx="2697480" cy="54864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383280" y="1481328"/>
            <a:ext cx="1911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Lead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3383280" y="1737360"/>
            <a:ext cx="24780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CFO / Ctrl.</a:t>
            </a: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5294376" y="1481328"/>
            <a:ext cx="603504" cy="237744"/>
          </a:xfrm>
          <a:prstGeom prst="roundRect">
            <a:avLst>
              <a:gd name="adj" fmla="val 23077"/>
            </a:avLst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294376" y="1481328"/>
            <a:ext cx="60350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800" dirty="0"/>
          </a:p>
        </p:txBody>
      </p:sp>
      <p:sp>
        <p:nvSpPr>
          <p:cNvPr id="30" name="Shape 28"/>
          <p:cNvSpPr/>
          <p:nvPr/>
        </p:nvSpPr>
        <p:spPr>
          <a:xfrm>
            <a:off x="3383280" y="1956816"/>
            <a:ext cx="1005840" cy="201168"/>
          </a:xfrm>
          <a:prstGeom prst="roundRect">
            <a:avLst>
              <a:gd name="adj" fmla="val 18182"/>
            </a:avLst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3383280" y="1956816"/>
            <a:ext cx="10058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Neutral</a:t>
            </a:r>
            <a:endParaRPr lang="en-US" sz="750" dirty="0"/>
          </a:p>
        </p:txBody>
      </p:sp>
      <p:sp>
        <p:nvSpPr>
          <p:cNvPr id="32" name="Shape 30"/>
          <p:cNvSpPr/>
          <p:nvPr/>
        </p:nvSpPr>
        <p:spPr>
          <a:xfrm>
            <a:off x="3383280" y="2212848"/>
            <a:ext cx="2478024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33" name="Text 31"/>
          <p:cNvSpPr/>
          <p:nvPr/>
        </p:nvSpPr>
        <p:spPr>
          <a:xfrm>
            <a:off x="3383280" y="2249424"/>
            <a:ext cx="640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Concern:</a:t>
            </a:r>
            <a:endParaRPr lang="en-US" sz="750" dirty="0"/>
          </a:p>
        </p:txBody>
      </p:sp>
      <p:sp>
        <p:nvSpPr>
          <p:cNvPr id="34" name="Text 32"/>
          <p:cNvSpPr/>
          <p:nvPr/>
        </p:nvSpPr>
        <p:spPr>
          <a:xfrm>
            <a:off x="4005072" y="2249424"/>
            <a:ext cx="18562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Budget control</a:t>
            </a:r>
            <a:endParaRPr lang="en-US" sz="800" dirty="0"/>
          </a:p>
        </p:txBody>
      </p:sp>
      <p:sp>
        <p:nvSpPr>
          <p:cNvPr id="35" name="Text 33"/>
          <p:cNvSpPr/>
          <p:nvPr/>
        </p:nvSpPr>
        <p:spPr>
          <a:xfrm>
            <a:off x="3383280" y="2487168"/>
            <a:ext cx="548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Action:</a:t>
            </a:r>
            <a:endParaRPr lang="en-US" sz="750" dirty="0"/>
          </a:p>
        </p:txBody>
      </p:sp>
      <p:sp>
        <p:nvSpPr>
          <p:cNvPr id="36" name="Text 34"/>
          <p:cNvSpPr/>
          <p:nvPr/>
        </p:nvSpPr>
        <p:spPr>
          <a:xfrm>
            <a:off x="3913632" y="2487168"/>
            <a:ext cx="194767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review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3383280" y="2743200"/>
            <a:ext cx="2478024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6227064" y="1389888"/>
            <a:ext cx="2697480" cy="1572768"/>
          </a:xfrm>
          <a:prstGeom prst="rect">
            <a:avLst/>
          </a:prstGeom>
          <a:solidFill>
            <a:srgbClr val="002D55"/>
          </a:solidFill>
          <a:ln w="1905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9" name="Shape 37"/>
          <p:cNvSpPr/>
          <p:nvPr/>
        </p:nvSpPr>
        <p:spPr>
          <a:xfrm>
            <a:off x="6227064" y="1389888"/>
            <a:ext cx="2697480" cy="54864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6336792" y="1481328"/>
            <a:ext cx="1911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Operations Manager</a:t>
            </a:r>
            <a:endParaRPr lang="en-US" sz="1100" dirty="0"/>
          </a:p>
        </p:txBody>
      </p:sp>
      <p:sp>
        <p:nvSpPr>
          <p:cNvPr id="41" name="Text 39"/>
          <p:cNvSpPr/>
          <p:nvPr/>
        </p:nvSpPr>
        <p:spPr>
          <a:xfrm>
            <a:off x="6336792" y="1737360"/>
            <a:ext cx="24780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 Director</a:t>
            </a:r>
            <a:endParaRPr lang="en-US" sz="850" dirty="0"/>
          </a:p>
        </p:txBody>
      </p:sp>
      <p:sp>
        <p:nvSpPr>
          <p:cNvPr id="42" name="Shape 40"/>
          <p:cNvSpPr/>
          <p:nvPr/>
        </p:nvSpPr>
        <p:spPr>
          <a:xfrm>
            <a:off x="8247888" y="1481328"/>
            <a:ext cx="603504" cy="237744"/>
          </a:xfrm>
          <a:prstGeom prst="roundRect">
            <a:avLst>
              <a:gd name="adj" fmla="val 23077"/>
            </a:avLst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8247888" y="1481328"/>
            <a:ext cx="60350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</a:t>
            </a:r>
            <a:endParaRPr lang="en-US" sz="800" dirty="0"/>
          </a:p>
        </p:txBody>
      </p:sp>
      <p:sp>
        <p:nvSpPr>
          <p:cNvPr id="44" name="Shape 42"/>
          <p:cNvSpPr/>
          <p:nvPr/>
        </p:nvSpPr>
        <p:spPr>
          <a:xfrm>
            <a:off x="6336792" y="1956816"/>
            <a:ext cx="1005840" cy="201168"/>
          </a:xfrm>
          <a:prstGeom prst="roundRect">
            <a:avLst>
              <a:gd name="adj" fmla="val 18182"/>
            </a:avLst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6336792" y="1956816"/>
            <a:ext cx="10058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Champion</a:t>
            </a:r>
            <a:endParaRPr lang="en-US" sz="750" dirty="0"/>
          </a:p>
        </p:txBody>
      </p:sp>
      <p:sp>
        <p:nvSpPr>
          <p:cNvPr id="46" name="Shape 44"/>
          <p:cNvSpPr/>
          <p:nvPr/>
        </p:nvSpPr>
        <p:spPr>
          <a:xfrm>
            <a:off x="6336792" y="2212848"/>
            <a:ext cx="2478024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47" name="Text 45"/>
          <p:cNvSpPr/>
          <p:nvPr/>
        </p:nvSpPr>
        <p:spPr>
          <a:xfrm>
            <a:off x="6336792" y="2249424"/>
            <a:ext cx="640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Concern:</a:t>
            </a:r>
            <a:endParaRPr lang="en-US" sz="750" dirty="0"/>
          </a:p>
        </p:txBody>
      </p:sp>
      <p:sp>
        <p:nvSpPr>
          <p:cNvPr id="48" name="Text 46"/>
          <p:cNvSpPr/>
          <p:nvPr/>
        </p:nvSpPr>
        <p:spPr>
          <a:xfrm>
            <a:off x="6958584" y="2249424"/>
            <a:ext cx="18562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disruption</a:t>
            </a:r>
            <a:endParaRPr lang="en-US" sz="800" dirty="0"/>
          </a:p>
        </p:txBody>
      </p:sp>
      <p:sp>
        <p:nvSpPr>
          <p:cNvPr id="49" name="Text 47"/>
          <p:cNvSpPr/>
          <p:nvPr/>
        </p:nvSpPr>
        <p:spPr>
          <a:xfrm>
            <a:off x="6336792" y="2487168"/>
            <a:ext cx="548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Action:</a:t>
            </a:r>
            <a:endParaRPr lang="en-US" sz="750" dirty="0"/>
          </a:p>
        </p:txBody>
      </p:sp>
      <p:sp>
        <p:nvSpPr>
          <p:cNvPr id="50" name="Text 48"/>
          <p:cNvSpPr/>
          <p:nvPr/>
        </p:nvSpPr>
        <p:spPr>
          <a:xfrm>
            <a:off x="6867144" y="2487168"/>
            <a:ext cx="194767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Bi-weekly call</a:t>
            </a:r>
            <a:endParaRPr lang="en-US" sz="800" dirty="0"/>
          </a:p>
        </p:txBody>
      </p:sp>
      <p:sp>
        <p:nvSpPr>
          <p:cNvPr id="51" name="Shape 49"/>
          <p:cNvSpPr/>
          <p:nvPr/>
        </p:nvSpPr>
        <p:spPr>
          <a:xfrm>
            <a:off x="6336792" y="2743200"/>
            <a:ext cx="2478024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52" name="Shape 50"/>
          <p:cNvSpPr/>
          <p:nvPr/>
        </p:nvSpPr>
        <p:spPr>
          <a:xfrm>
            <a:off x="320040" y="3145536"/>
            <a:ext cx="2697480" cy="1572768"/>
          </a:xfrm>
          <a:prstGeom prst="rect">
            <a:avLst/>
          </a:prstGeom>
          <a:solidFill>
            <a:srgbClr val="002D55"/>
          </a:solidFill>
          <a:ln w="19050">
            <a:solidFill>
              <a:srgbClr val="6699CC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53" name="Shape 51"/>
          <p:cNvSpPr/>
          <p:nvPr/>
        </p:nvSpPr>
        <p:spPr>
          <a:xfrm>
            <a:off x="320040" y="3145536"/>
            <a:ext cx="2697480" cy="54864"/>
          </a:xfrm>
          <a:prstGeom prst="rect">
            <a:avLst/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429768" y="3236976"/>
            <a:ext cx="1911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Lead</a:t>
            </a:r>
            <a:endParaRPr lang="en-US" sz="1100" dirty="0"/>
          </a:p>
        </p:txBody>
      </p:sp>
      <p:sp>
        <p:nvSpPr>
          <p:cNvPr id="55" name="Text 53"/>
          <p:cNvSpPr/>
          <p:nvPr/>
        </p:nvSpPr>
        <p:spPr>
          <a:xfrm>
            <a:off x="429768" y="3493008"/>
            <a:ext cx="24780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CTO / IT Mgr</a:t>
            </a:r>
            <a:endParaRPr lang="en-US" sz="850" dirty="0"/>
          </a:p>
        </p:txBody>
      </p:sp>
      <p:sp>
        <p:nvSpPr>
          <p:cNvPr id="56" name="Shape 54"/>
          <p:cNvSpPr/>
          <p:nvPr/>
        </p:nvSpPr>
        <p:spPr>
          <a:xfrm>
            <a:off x="2340864" y="3236976"/>
            <a:ext cx="603504" cy="237744"/>
          </a:xfrm>
          <a:prstGeom prst="roundRect">
            <a:avLst>
              <a:gd name="adj" fmla="val 23077"/>
            </a:avLst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2340864" y="3236976"/>
            <a:ext cx="60350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</a:t>
            </a:r>
            <a:endParaRPr lang="en-US" sz="800" dirty="0"/>
          </a:p>
        </p:txBody>
      </p:sp>
      <p:sp>
        <p:nvSpPr>
          <p:cNvPr id="58" name="Shape 56"/>
          <p:cNvSpPr/>
          <p:nvPr/>
        </p:nvSpPr>
        <p:spPr>
          <a:xfrm>
            <a:off x="429768" y="3712464"/>
            <a:ext cx="1005840" cy="201168"/>
          </a:xfrm>
          <a:prstGeom prst="roundRect">
            <a:avLst>
              <a:gd name="adj" fmla="val 18182"/>
            </a:avLst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429768" y="3712464"/>
            <a:ext cx="10058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Neutral</a:t>
            </a:r>
            <a:endParaRPr lang="en-US" sz="750" dirty="0"/>
          </a:p>
        </p:txBody>
      </p:sp>
      <p:sp>
        <p:nvSpPr>
          <p:cNvPr id="60" name="Shape 58"/>
          <p:cNvSpPr/>
          <p:nvPr/>
        </p:nvSpPr>
        <p:spPr>
          <a:xfrm>
            <a:off x="429768" y="3968496"/>
            <a:ext cx="2478024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61" name="Text 59"/>
          <p:cNvSpPr/>
          <p:nvPr/>
        </p:nvSpPr>
        <p:spPr>
          <a:xfrm>
            <a:off x="429768" y="4005072"/>
            <a:ext cx="640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Concern:</a:t>
            </a:r>
            <a:endParaRPr lang="en-US" sz="750" dirty="0"/>
          </a:p>
        </p:txBody>
      </p:sp>
      <p:sp>
        <p:nvSpPr>
          <p:cNvPr id="62" name="Text 60"/>
          <p:cNvSpPr/>
          <p:nvPr/>
        </p:nvSpPr>
        <p:spPr>
          <a:xfrm>
            <a:off x="1051560" y="4005072"/>
            <a:ext cx="18562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Integration risk</a:t>
            </a:r>
            <a:endParaRPr lang="en-US" sz="800" dirty="0"/>
          </a:p>
        </p:txBody>
      </p:sp>
      <p:sp>
        <p:nvSpPr>
          <p:cNvPr id="63" name="Text 61"/>
          <p:cNvSpPr/>
          <p:nvPr/>
        </p:nvSpPr>
        <p:spPr>
          <a:xfrm>
            <a:off x="429768" y="4242816"/>
            <a:ext cx="548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Action:</a:t>
            </a:r>
            <a:endParaRPr lang="en-US" sz="750" dirty="0"/>
          </a:p>
        </p:txBody>
      </p:sp>
      <p:sp>
        <p:nvSpPr>
          <p:cNvPr id="64" name="Text 62"/>
          <p:cNvSpPr/>
          <p:nvPr/>
        </p:nvSpPr>
        <p:spPr>
          <a:xfrm>
            <a:off x="960120" y="4242816"/>
            <a:ext cx="194767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Sprint demos</a:t>
            </a:r>
            <a:endParaRPr lang="en-US" sz="800" dirty="0"/>
          </a:p>
        </p:txBody>
      </p:sp>
      <p:sp>
        <p:nvSpPr>
          <p:cNvPr id="65" name="Shape 63"/>
          <p:cNvSpPr/>
          <p:nvPr/>
        </p:nvSpPr>
        <p:spPr>
          <a:xfrm>
            <a:off x="429768" y="4498848"/>
            <a:ext cx="2478024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66" name="Shape 64"/>
          <p:cNvSpPr/>
          <p:nvPr/>
        </p:nvSpPr>
        <p:spPr>
          <a:xfrm>
            <a:off x="3273552" y="3145536"/>
            <a:ext cx="2697480" cy="1572768"/>
          </a:xfrm>
          <a:prstGeom prst="rect">
            <a:avLst/>
          </a:prstGeom>
          <a:solidFill>
            <a:srgbClr val="002D55"/>
          </a:solidFill>
          <a:ln w="19050">
            <a:solidFill>
              <a:srgbClr val="6699CC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67" name="Shape 65"/>
          <p:cNvSpPr/>
          <p:nvPr/>
        </p:nvSpPr>
        <p:spPr>
          <a:xfrm>
            <a:off x="3273552" y="3145536"/>
            <a:ext cx="2697480" cy="54864"/>
          </a:xfrm>
          <a:prstGeom prst="rect">
            <a:avLst/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3383280" y="3236976"/>
            <a:ext cx="1911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Front-line Staff</a:t>
            </a:r>
            <a:endParaRPr lang="en-US" sz="1100" dirty="0"/>
          </a:p>
        </p:txBody>
      </p:sp>
      <p:sp>
        <p:nvSpPr>
          <p:cNvPr id="69" name="Text 67"/>
          <p:cNvSpPr/>
          <p:nvPr/>
        </p:nvSpPr>
        <p:spPr>
          <a:xfrm>
            <a:off x="3383280" y="3493008"/>
            <a:ext cx="24780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 Team</a:t>
            </a:r>
            <a:endParaRPr lang="en-US" sz="850" dirty="0"/>
          </a:p>
        </p:txBody>
      </p:sp>
      <p:sp>
        <p:nvSpPr>
          <p:cNvPr id="70" name="Shape 68"/>
          <p:cNvSpPr/>
          <p:nvPr/>
        </p:nvSpPr>
        <p:spPr>
          <a:xfrm>
            <a:off x="5294376" y="3236976"/>
            <a:ext cx="603504" cy="237744"/>
          </a:xfrm>
          <a:prstGeom prst="roundRect">
            <a:avLst>
              <a:gd name="adj" fmla="val 23077"/>
            </a:avLst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5294376" y="3236976"/>
            <a:ext cx="60350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</a:t>
            </a:r>
            <a:endParaRPr lang="en-US" sz="800" dirty="0"/>
          </a:p>
        </p:txBody>
      </p:sp>
      <p:sp>
        <p:nvSpPr>
          <p:cNvPr id="72" name="Shape 70"/>
          <p:cNvSpPr/>
          <p:nvPr/>
        </p:nvSpPr>
        <p:spPr>
          <a:xfrm>
            <a:off x="3383280" y="3712464"/>
            <a:ext cx="1005840" cy="201168"/>
          </a:xfrm>
          <a:prstGeom prst="roundRect">
            <a:avLst>
              <a:gd name="adj" fmla="val 18182"/>
            </a:avLst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73" name="Text 71"/>
          <p:cNvSpPr/>
          <p:nvPr/>
        </p:nvSpPr>
        <p:spPr>
          <a:xfrm>
            <a:off x="3383280" y="3712464"/>
            <a:ext cx="10058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Resistor</a:t>
            </a:r>
            <a:endParaRPr lang="en-US" sz="750" dirty="0"/>
          </a:p>
        </p:txBody>
      </p:sp>
      <p:sp>
        <p:nvSpPr>
          <p:cNvPr id="74" name="Shape 72"/>
          <p:cNvSpPr/>
          <p:nvPr/>
        </p:nvSpPr>
        <p:spPr>
          <a:xfrm>
            <a:off x="3383280" y="3968496"/>
            <a:ext cx="2478024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75" name="Text 73"/>
          <p:cNvSpPr/>
          <p:nvPr/>
        </p:nvSpPr>
        <p:spPr>
          <a:xfrm>
            <a:off x="3383280" y="4005072"/>
            <a:ext cx="640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Concern:</a:t>
            </a:r>
            <a:endParaRPr lang="en-US" sz="750" dirty="0"/>
          </a:p>
        </p:txBody>
      </p:sp>
      <p:sp>
        <p:nvSpPr>
          <p:cNvPr id="76" name="Text 74"/>
          <p:cNvSpPr/>
          <p:nvPr/>
        </p:nvSpPr>
        <p:spPr>
          <a:xfrm>
            <a:off x="4005072" y="4005072"/>
            <a:ext cx="18562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Job impact</a:t>
            </a:r>
            <a:endParaRPr lang="en-US" sz="800" dirty="0"/>
          </a:p>
        </p:txBody>
      </p:sp>
      <p:sp>
        <p:nvSpPr>
          <p:cNvPr id="77" name="Text 75"/>
          <p:cNvSpPr/>
          <p:nvPr/>
        </p:nvSpPr>
        <p:spPr>
          <a:xfrm>
            <a:off x="3383280" y="4242816"/>
            <a:ext cx="548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Action:</a:t>
            </a:r>
            <a:endParaRPr lang="en-US" sz="750" dirty="0"/>
          </a:p>
        </p:txBody>
      </p:sp>
      <p:sp>
        <p:nvSpPr>
          <p:cNvPr id="78" name="Text 76"/>
          <p:cNvSpPr/>
          <p:nvPr/>
        </p:nvSpPr>
        <p:spPr>
          <a:xfrm>
            <a:off x="3913632" y="4242816"/>
            <a:ext cx="194767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Training + Q&amp;A</a:t>
            </a:r>
            <a:endParaRPr lang="en-US" sz="800" dirty="0"/>
          </a:p>
        </p:txBody>
      </p:sp>
      <p:sp>
        <p:nvSpPr>
          <p:cNvPr id="79" name="Shape 77"/>
          <p:cNvSpPr/>
          <p:nvPr/>
        </p:nvSpPr>
        <p:spPr>
          <a:xfrm>
            <a:off x="3383280" y="4498848"/>
            <a:ext cx="2478024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80" name="Shape 78"/>
          <p:cNvSpPr/>
          <p:nvPr/>
        </p:nvSpPr>
        <p:spPr>
          <a:xfrm>
            <a:off x="6227064" y="3145536"/>
            <a:ext cx="2697480" cy="1572768"/>
          </a:xfrm>
          <a:prstGeom prst="rect">
            <a:avLst/>
          </a:prstGeom>
          <a:solidFill>
            <a:srgbClr val="002D55"/>
          </a:solidFill>
          <a:ln w="1905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81" name="Shape 79"/>
          <p:cNvSpPr/>
          <p:nvPr/>
        </p:nvSpPr>
        <p:spPr>
          <a:xfrm>
            <a:off x="6227064" y="3145536"/>
            <a:ext cx="2697480" cy="54864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82" name="Text 80"/>
          <p:cNvSpPr/>
          <p:nvPr/>
        </p:nvSpPr>
        <p:spPr>
          <a:xfrm>
            <a:off x="6336792" y="3236976"/>
            <a:ext cx="1911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</a:t>
            </a:r>
            <a:endParaRPr lang="en-US" sz="1100" dirty="0"/>
          </a:p>
        </p:txBody>
      </p:sp>
      <p:sp>
        <p:nvSpPr>
          <p:cNvPr id="83" name="Text 81"/>
          <p:cNvSpPr/>
          <p:nvPr/>
        </p:nvSpPr>
        <p:spPr>
          <a:xfrm>
            <a:off x="6336792" y="3493008"/>
            <a:ext cx="24780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External</a:t>
            </a:r>
            <a:endParaRPr lang="en-US" sz="850" dirty="0"/>
          </a:p>
        </p:txBody>
      </p:sp>
      <p:sp>
        <p:nvSpPr>
          <p:cNvPr id="84" name="Shape 82"/>
          <p:cNvSpPr/>
          <p:nvPr/>
        </p:nvSpPr>
        <p:spPr>
          <a:xfrm>
            <a:off x="8247888" y="3236976"/>
            <a:ext cx="603504" cy="237744"/>
          </a:xfrm>
          <a:prstGeom prst="roundRect">
            <a:avLst>
              <a:gd name="adj" fmla="val 23077"/>
            </a:avLst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5" name="Text 83"/>
          <p:cNvSpPr/>
          <p:nvPr/>
        </p:nvSpPr>
        <p:spPr>
          <a:xfrm>
            <a:off x="8247888" y="3236976"/>
            <a:ext cx="60350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800" dirty="0"/>
          </a:p>
        </p:txBody>
      </p:sp>
      <p:sp>
        <p:nvSpPr>
          <p:cNvPr id="86" name="Shape 84"/>
          <p:cNvSpPr/>
          <p:nvPr/>
        </p:nvSpPr>
        <p:spPr>
          <a:xfrm>
            <a:off x="6336792" y="3712464"/>
            <a:ext cx="1005840" cy="201168"/>
          </a:xfrm>
          <a:prstGeom prst="roundRect">
            <a:avLst>
              <a:gd name="adj" fmla="val 18182"/>
            </a:avLst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87" name="Text 85"/>
          <p:cNvSpPr/>
          <p:nvPr/>
        </p:nvSpPr>
        <p:spPr>
          <a:xfrm>
            <a:off x="6336792" y="3712464"/>
            <a:ext cx="10058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Neutral</a:t>
            </a:r>
            <a:endParaRPr lang="en-US" sz="750" dirty="0"/>
          </a:p>
        </p:txBody>
      </p:sp>
      <p:sp>
        <p:nvSpPr>
          <p:cNvPr id="88" name="Shape 86"/>
          <p:cNvSpPr/>
          <p:nvPr/>
        </p:nvSpPr>
        <p:spPr>
          <a:xfrm>
            <a:off x="6336792" y="3968496"/>
            <a:ext cx="2478024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89" name="Text 87"/>
          <p:cNvSpPr/>
          <p:nvPr/>
        </p:nvSpPr>
        <p:spPr>
          <a:xfrm>
            <a:off x="6336792" y="4005072"/>
            <a:ext cx="640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Concern:</a:t>
            </a:r>
            <a:endParaRPr lang="en-US" sz="750" dirty="0"/>
          </a:p>
        </p:txBody>
      </p:sp>
      <p:sp>
        <p:nvSpPr>
          <p:cNvPr id="90" name="Text 88"/>
          <p:cNvSpPr/>
          <p:nvPr/>
        </p:nvSpPr>
        <p:spPr>
          <a:xfrm>
            <a:off x="6958584" y="4005072"/>
            <a:ext cx="18562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Continuity</a:t>
            </a:r>
            <a:endParaRPr lang="en-US" sz="800" dirty="0"/>
          </a:p>
        </p:txBody>
      </p:sp>
      <p:sp>
        <p:nvSpPr>
          <p:cNvPr id="91" name="Text 89"/>
          <p:cNvSpPr/>
          <p:nvPr/>
        </p:nvSpPr>
        <p:spPr>
          <a:xfrm>
            <a:off x="6336792" y="4242816"/>
            <a:ext cx="548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Action:</a:t>
            </a:r>
            <a:endParaRPr lang="en-US" sz="750" dirty="0"/>
          </a:p>
        </p:txBody>
      </p:sp>
      <p:sp>
        <p:nvSpPr>
          <p:cNvPr id="92" name="Text 90"/>
          <p:cNvSpPr/>
          <p:nvPr/>
        </p:nvSpPr>
        <p:spPr>
          <a:xfrm>
            <a:off x="6867144" y="4242816"/>
            <a:ext cx="194767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SLA updates</a:t>
            </a:r>
            <a:endParaRPr lang="en-US" sz="800" dirty="0"/>
          </a:p>
        </p:txBody>
      </p:sp>
      <p:sp>
        <p:nvSpPr>
          <p:cNvPr id="93" name="Shape 91"/>
          <p:cNvSpPr/>
          <p:nvPr/>
        </p:nvSpPr>
        <p:spPr>
          <a:xfrm>
            <a:off x="6336792" y="4498848"/>
            <a:ext cx="2478024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S|B Resources — Roles &amp; Accountability</dc:title>
  <dc:subject>PptxGenJS Presentation</dc:subject>
  <dc:creator>Soufiane Boudarraja</dc:creator>
  <cp:lastModifiedBy>Soufiane Boudarraja</cp:lastModifiedBy>
  <cp:revision>1</cp:revision>
  <dcterms:created xsi:type="dcterms:W3CDTF">2026-03-08T11:33:17Z</dcterms:created>
  <dcterms:modified xsi:type="dcterms:W3CDTF">2026-03-08T11:33:17Z</dcterms:modified>
</cp:coreProperties>
</file>